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3"/>
  </p:sldMasterIdLst>
  <p:notesMasterIdLst>
    <p:notesMasterId r:id="rId17"/>
  </p:notesMasterIdLst>
  <p:sldIdLst>
    <p:sldId id="268" r:id="rId4"/>
    <p:sldId id="257" r:id="rId5"/>
    <p:sldId id="258" r:id="rId6"/>
    <p:sldId id="272" r:id="rId7"/>
    <p:sldId id="260" r:id="rId8"/>
    <p:sldId id="269" r:id="rId9"/>
    <p:sldId id="274" r:id="rId10"/>
    <p:sldId id="275" r:id="rId11"/>
    <p:sldId id="276" r:id="rId12"/>
    <p:sldId id="277" r:id="rId13"/>
    <p:sldId id="278" r:id="rId14"/>
    <p:sldId id="273" r:id="rId15"/>
    <p:sldId id="267" r:id="rId16"/>
  </p:sldIdLst>
  <p:sldSz cx="18288000" cy="10287000"/>
  <p:notesSz cx="6858000" cy="9144000"/>
  <p:embeddedFontLs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Century Gothic Paneuropean Bold" panose="020B060402020202020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68" autoAdjust="0"/>
    <p:restoredTop sz="94637" autoAdjust="0"/>
  </p:normalViewPr>
  <p:slideViewPr>
    <p:cSldViewPr>
      <p:cViewPr varScale="1">
        <p:scale>
          <a:sx n="52" d="100"/>
          <a:sy n="52" d="100"/>
        </p:scale>
        <p:origin x="979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21" Type="http://schemas.openxmlformats.org/officeDocument/2006/relationships/font" Target="fonts/font4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8E4C48-2E29-E243-A2F6-F9F82BB72CED}" type="datetimeFigureOut">
              <a:rPr lang="es-CO" smtClean="0"/>
              <a:t>14/07/2025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2E2E7-9892-9148-8DF6-9099C87A0D5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4953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2E2E7-9892-9148-8DF6-9099C87A0D50}" type="slidenum">
              <a:rPr lang="es-CO" smtClean="0"/>
              <a:t>5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33346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45560-C5BB-FF53-282C-1311FA478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52967E0-FB6C-7A6A-FFBB-16354C6FA8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73FD0B4-48E1-CBB0-E0DC-0D02507C48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08F5356-933E-23F1-4CE8-6A34EAFF26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2E2E7-9892-9148-8DF6-9099C87A0D50}" type="slidenum">
              <a:rPr lang="es-CO" smtClean="0"/>
              <a:t>6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6710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72A19-6386-0360-F394-024C4EC5E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E5861489-55F1-E71D-2037-60206A4FF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E6AF274-82A6-3FD8-EEDC-76A6660C12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AC520A4-757D-E40F-49F5-ED04DBCD48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2E2E7-9892-9148-8DF6-9099C87A0D50}" type="slidenum">
              <a:rPr lang="es-CO" smtClean="0"/>
              <a:t>7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46786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FE6FC-A044-9999-F41F-95C3DA98B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4AB9170-05B6-948B-B28B-A10382E661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4AA2F08-2345-9DD7-4D58-F6C3D1F770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F1546E0-D9EE-441C-0D22-816D388365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2E2E7-9892-9148-8DF6-9099C87A0D50}" type="slidenum">
              <a:rPr lang="es-CO" smtClean="0"/>
              <a:t>8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67479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523A0-4ACC-95A6-8804-09FB274A9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BD49CDC-1471-5664-BCCB-2075FF1BB1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D4A394D-31FD-4DA5-0BAF-468F79C059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20FFF6A-DC40-0D18-B087-6B34E85B14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2E2E7-9892-9148-8DF6-9099C87A0D50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89799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ECABA-F641-BF80-8217-63405149E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481FF88-F57B-8A6A-E145-08F322731C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37F27EE-C3E6-2688-C06A-09AA57A958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45235E0-E6AA-EBD7-BB9D-D59E3D9E46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2E2E7-9892-9148-8DF6-9099C87A0D50}" type="slidenum">
              <a:rPr lang="es-CO" smtClean="0"/>
              <a:t>10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89563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D7D8E-9A1B-9CE0-98F9-0C8AE6CC3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A60042A-84E6-3F3C-82D5-E28FDD03AE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5B3CFA0-33BF-D0C1-9D1F-54D7F75A8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68B6C3-73C5-1484-FE40-88461417D2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2E2E7-9892-9148-8DF6-9099C87A0D50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10060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178F8-9078-7EE6-4DD0-9E149B6C0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9A36A7D-2D98-CB3B-7FFF-7BAB3DBDCB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E8DD125-CD55-DD26-AF14-F6846C5876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025A6AC-0165-4395-9FFC-EED7291A40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2E2E7-9892-9148-8DF6-9099C87A0D50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33353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lenguajehtml.com/html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www.udemy.com/course/aprende-a-crear-paginas-web-con-html-y-css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udemy.com/course/aprende-html5-y-css3-desde-cero/" TargetMode="External"/><Relationship Id="rId5" Type="http://schemas.openxmlformats.org/officeDocument/2006/relationships/image" Target="../media/image2.png"/><Relationship Id="rId10" Type="http://schemas.openxmlformats.org/officeDocument/2006/relationships/image" Target="../media/image6.sv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E0A1E-D02B-8DD6-D16C-128DADC0B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767AD0D9-A115-8A9F-FCB1-1973988798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7ED3615D-A346-1888-1511-C016F11379FA}"/>
              </a:ext>
            </a:extLst>
          </p:cNvPr>
          <p:cNvSpPr/>
          <p:nvPr/>
        </p:nvSpPr>
        <p:spPr>
          <a:xfrm>
            <a:off x="824960" y="334424"/>
            <a:ext cx="16859330" cy="9746052"/>
          </a:xfrm>
          <a:custGeom>
            <a:avLst/>
            <a:gdLst/>
            <a:ahLst/>
            <a:cxnLst/>
            <a:rect l="l" t="t" r="r" b="b"/>
            <a:pathLst>
              <a:path w="16859330" h="9746052">
                <a:moveTo>
                  <a:pt x="0" y="0"/>
                </a:moveTo>
                <a:lnTo>
                  <a:pt x="16859331" y="0"/>
                </a:lnTo>
                <a:lnTo>
                  <a:pt x="16859331" y="9746053"/>
                </a:lnTo>
                <a:lnTo>
                  <a:pt x="0" y="97460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E23DC48-9C94-B2A7-512B-BE601CF4E2D7}"/>
              </a:ext>
            </a:extLst>
          </p:cNvPr>
          <p:cNvSpPr/>
          <p:nvPr/>
        </p:nvSpPr>
        <p:spPr>
          <a:xfrm>
            <a:off x="30616" y="0"/>
            <a:ext cx="18226768" cy="10287000"/>
          </a:xfrm>
          <a:custGeom>
            <a:avLst/>
            <a:gdLst/>
            <a:ahLst/>
            <a:cxnLst/>
            <a:rect l="l" t="t" r="r" b="b"/>
            <a:pathLst>
              <a:path w="18226768" h="10287000">
                <a:moveTo>
                  <a:pt x="0" y="0"/>
                </a:moveTo>
                <a:lnTo>
                  <a:pt x="18226768" y="0"/>
                </a:lnTo>
                <a:lnTo>
                  <a:pt x="182267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44E1359-E500-5E30-0134-ACB0390501A2}"/>
              </a:ext>
            </a:extLst>
          </p:cNvPr>
          <p:cNvSpPr/>
          <p:nvPr/>
        </p:nvSpPr>
        <p:spPr>
          <a:xfrm>
            <a:off x="5120097" y="7901038"/>
            <a:ext cx="8269056" cy="1025416"/>
          </a:xfrm>
          <a:custGeom>
            <a:avLst/>
            <a:gdLst/>
            <a:ahLst/>
            <a:cxnLst/>
            <a:rect l="l" t="t" r="r" b="b"/>
            <a:pathLst>
              <a:path w="8269056" h="1025416">
                <a:moveTo>
                  <a:pt x="0" y="0"/>
                </a:moveTo>
                <a:lnTo>
                  <a:pt x="8269057" y="0"/>
                </a:lnTo>
                <a:lnTo>
                  <a:pt x="8269057" y="1025416"/>
                </a:lnTo>
                <a:lnTo>
                  <a:pt x="0" y="10254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9544BC10-CFF6-2BDB-6AB4-B21A83BC6ADD}"/>
              </a:ext>
            </a:extLst>
          </p:cNvPr>
          <p:cNvSpPr txBox="1"/>
          <p:nvPr/>
        </p:nvSpPr>
        <p:spPr>
          <a:xfrm>
            <a:off x="2113823" y="2705100"/>
            <a:ext cx="14060354" cy="2169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  <a:spcBef>
                <a:spcPct val="0"/>
              </a:spcBef>
            </a:pPr>
            <a:r>
              <a:rPr lang="es-ES_tradnl" sz="8400" b="1" u="none" spc="294" dirty="0">
                <a:solidFill>
                  <a:srgbClr val="3C1784"/>
                </a:solidFill>
                <a:latin typeface="Century Gothic Paneuropean Bold"/>
              </a:rPr>
              <a:t>HTML Básic</a:t>
            </a:r>
            <a:r>
              <a:rPr lang="es-ES_tradnl" sz="8400" b="1" spc="294" dirty="0">
                <a:solidFill>
                  <a:srgbClr val="3C1784"/>
                </a:solidFill>
                <a:latin typeface="Century Gothic Paneuropean Bold"/>
              </a:rPr>
              <a:t>o</a:t>
            </a:r>
          </a:p>
          <a:p>
            <a:pPr marL="0" lvl="0" indent="0" algn="ctr">
              <a:lnSpc>
                <a:spcPts val="8400"/>
              </a:lnSpc>
              <a:spcBef>
                <a:spcPct val="0"/>
              </a:spcBef>
            </a:pPr>
            <a:r>
              <a:rPr lang="es-ES_tradnl" sz="8400" b="1" u="none" spc="294" dirty="0">
                <a:solidFill>
                  <a:srgbClr val="3C1784"/>
                </a:solidFill>
                <a:latin typeface="Century Gothic Paneuropean Bold"/>
              </a:rPr>
              <a:t>Tu </a:t>
            </a:r>
            <a:r>
              <a:rPr lang="es-ES_tradnl" sz="8400" b="1" spc="294" dirty="0">
                <a:solidFill>
                  <a:srgbClr val="3C1784"/>
                </a:solidFill>
                <a:latin typeface="Century Gothic Paneuropean Bold"/>
              </a:rPr>
              <a:t>primera página web</a:t>
            </a:r>
            <a:endParaRPr lang="es-ES_tradnl" sz="8400" b="1" u="none" spc="294" dirty="0">
              <a:solidFill>
                <a:srgbClr val="3C1784"/>
              </a:solidFill>
              <a:latin typeface="Century Gothic Paneuropean Bold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9BDAC646-E731-D330-567F-3FB1D032251D}"/>
              </a:ext>
            </a:extLst>
          </p:cNvPr>
          <p:cNvSpPr txBox="1"/>
          <p:nvPr/>
        </p:nvSpPr>
        <p:spPr>
          <a:xfrm>
            <a:off x="1828800" y="6045388"/>
            <a:ext cx="14060354" cy="684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Semana de la </a:t>
            </a:r>
            <a:r>
              <a:rPr lang="en-US" sz="42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Innovación</a:t>
            </a:r>
            <a:r>
              <a:rPr lang="en-US" sz="42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US" sz="42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Educativa</a:t>
            </a:r>
            <a:endParaRPr lang="en-US" sz="42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744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824960" y="334424"/>
            <a:ext cx="16859330" cy="9746052"/>
          </a:xfrm>
          <a:custGeom>
            <a:avLst/>
            <a:gdLst/>
            <a:ahLst/>
            <a:cxnLst/>
            <a:rect l="l" t="t" r="r" b="b"/>
            <a:pathLst>
              <a:path w="16859330" h="9746052">
                <a:moveTo>
                  <a:pt x="0" y="0"/>
                </a:moveTo>
                <a:lnTo>
                  <a:pt x="16859331" y="0"/>
                </a:lnTo>
                <a:lnTo>
                  <a:pt x="16859331" y="9746053"/>
                </a:lnTo>
                <a:lnTo>
                  <a:pt x="0" y="97460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4" name="Freeform 4"/>
          <p:cNvSpPr/>
          <p:nvPr/>
        </p:nvSpPr>
        <p:spPr>
          <a:xfrm>
            <a:off x="30616" y="0"/>
            <a:ext cx="18226768" cy="10287000"/>
          </a:xfrm>
          <a:custGeom>
            <a:avLst/>
            <a:gdLst/>
            <a:ahLst/>
            <a:cxnLst/>
            <a:rect l="l" t="t" r="r" b="b"/>
            <a:pathLst>
              <a:path w="18226768" h="10287000">
                <a:moveTo>
                  <a:pt x="0" y="0"/>
                </a:moveTo>
                <a:lnTo>
                  <a:pt x="18226768" y="0"/>
                </a:lnTo>
                <a:lnTo>
                  <a:pt x="182267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_tradnl" dirty="0"/>
          </a:p>
        </p:txBody>
      </p:sp>
      <p:sp>
        <p:nvSpPr>
          <p:cNvPr id="5" name="TextBox 5"/>
          <p:cNvSpPr txBox="1"/>
          <p:nvPr/>
        </p:nvSpPr>
        <p:spPr>
          <a:xfrm>
            <a:off x="5688705" y="2105397"/>
            <a:ext cx="6910589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s-ES_tradnl" sz="8000" b="1" spc="252" dirty="0">
                <a:solidFill>
                  <a:srgbClr val="3C1784"/>
                </a:solidFill>
                <a:latin typeface="Century Gothic" panose="020B0502020202020204" pitchFamily="34" charset="0"/>
              </a:rPr>
              <a:t>CONTENIDO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51292" y="3391272"/>
            <a:ext cx="7857463" cy="552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>
              <a:lnSpc>
                <a:spcPts val="4680"/>
              </a:lnSpc>
              <a:buFont typeface="Arial"/>
              <a:buChar char="•"/>
            </a:pPr>
            <a:r>
              <a:rPr lang="es-ES_tradnl" sz="3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Introducción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51292" y="4134222"/>
            <a:ext cx="7857463" cy="552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>
              <a:lnSpc>
                <a:spcPts val="4680"/>
              </a:lnSpc>
              <a:buFont typeface="Arial"/>
              <a:buChar char="•"/>
            </a:pPr>
            <a:r>
              <a:rPr lang="es-ES_tradnl" sz="3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Planeación de la idea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51292" y="4875741"/>
            <a:ext cx="7857463" cy="552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>
              <a:lnSpc>
                <a:spcPts val="4680"/>
              </a:lnSpc>
              <a:buFont typeface="Arial"/>
              <a:buChar char="•"/>
            </a:pPr>
            <a:r>
              <a:rPr lang="es-ES_tradnl" sz="3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Etiquetas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51292" y="5618691"/>
            <a:ext cx="7857463" cy="552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>
              <a:lnSpc>
                <a:spcPts val="4680"/>
              </a:lnSpc>
              <a:buFont typeface="Arial"/>
              <a:buChar char="•"/>
            </a:pPr>
            <a:r>
              <a:rPr lang="es-ES_tradnl" sz="36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Recursos</a:t>
            </a:r>
          </a:p>
        </p:txBody>
      </p:sp>
      <p:sp>
        <p:nvSpPr>
          <p:cNvPr id="27" name="Freeform 27"/>
          <p:cNvSpPr/>
          <p:nvPr/>
        </p:nvSpPr>
        <p:spPr>
          <a:xfrm>
            <a:off x="17110963" y="9346369"/>
            <a:ext cx="734108" cy="734108"/>
          </a:xfrm>
          <a:custGeom>
            <a:avLst/>
            <a:gdLst/>
            <a:ahLst/>
            <a:cxnLst/>
            <a:rect l="l" t="t" r="r" b="b"/>
            <a:pathLst>
              <a:path w="734108" h="734108">
                <a:moveTo>
                  <a:pt x="0" y="0"/>
                </a:moveTo>
                <a:lnTo>
                  <a:pt x="734108" y="0"/>
                </a:lnTo>
                <a:lnTo>
                  <a:pt x="734108" y="734108"/>
                </a:lnTo>
                <a:lnTo>
                  <a:pt x="0" y="7341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28" name="TextBox 28"/>
          <p:cNvSpPr txBox="1"/>
          <p:nvPr/>
        </p:nvSpPr>
        <p:spPr>
          <a:xfrm>
            <a:off x="17110963" y="9486900"/>
            <a:ext cx="728433" cy="42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 b="1">
                <a:solidFill>
                  <a:srgbClr val="EEECED"/>
                </a:solidFill>
                <a:latin typeface="Century Gothic" panose="020B0502020202020204" pitchFamily="34" charset="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30616" y="0"/>
            <a:ext cx="18226768" cy="10287000"/>
          </a:xfrm>
          <a:custGeom>
            <a:avLst/>
            <a:gdLst/>
            <a:ahLst/>
            <a:cxnLst/>
            <a:rect l="l" t="t" r="r" b="b"/>
            <a:pathLst>
              <a:path w="18226768" h="10287000">
                <a:moveTo>
                  <a:pt x="0" y="0"/>
                </a:moveTo>
                <a:lnTo>
                  <a:pt x="18226768" y="0"/>
                </a:lnTo>
                <a:lnTo>
                  <a:pt x="182267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4000"/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4" name="Freeform 4"/>
          <p:cNvSpPr/>
          <p:nvPr/>
        </p:nvSpPr>
        <p:spPr>
          <a:xfrm>
            <a:off x="824960" y="334424"/>
            <a:ext cx="16859330" cy="9746052"/>
          </a:xfrm>
          <a:custGeom>
            <a:avLst/>
            <a:gdLst/>
            <a:ahLst/>
            <a:cxnLst/>
            <a:rect l="l" t="t" r="r" b="b"/>
            <a:pathLst>
              <a:path w="16859330" h="9746052">
                <a:moveTo>
                  <a:pt x="0" y="0"/>
                </a:moveTo>
                <a:lnTo>
                  <a:pt x="16859331" y="0"/>
                </a:lnTo>
                <a:lnTo>
                  <a:pt x="16859331" y="9746053"/>
                </a:lnTo>
                <a:lnTo>
                  <a:pt x="0" y="974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6" name="TextBox 6"/>
          <p:cNvSpPr txBox="1"/>
          <p:nvPr/>
        </p:nvSpPr>
        <p:spPr>
          <a:xfrm>
            <a:off x="1870208" y="3227135"/>
            <a:ext cx="1454758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s-ES_tradnl" sz="7200" b="1" spc="252" dirty="0">
                <a:solidFill>
                  <a:srgbClr val="3C1784"/>
                </a:solidFill>
                <a:latin typeface="Century Gothic" panose="020B0502020202020204" pitchFamily="34" charset="0"/>
              </a:rPr>
              <a:t>INTRODUCCIÓN</a:t>
            </a:r>
          </a:p>
        </p:txBody>
      </p:sp>
      <p:sp>
        <p:nvSpPr>
          <p:cNvPr id="7" name="Freeform 7"/>
          <p:cNvSpPr/>
          <p:nvPr/>
        </p:nvSpPr>
        <p:spPr>
          <a:xfrm>
            <a:off x="17110963" y="9346369"/>
            <a:ext cx="734108" cy="734108"/>
          </a:xfrm>
          <a:custGeom>
            <a:avLst/>
            <a:gdLst/>
            <a:ahLst/>
            <a:cxnLst/>
            <a:rect l="l" t="t" r="r" b="b"/>
            <a:pathLst>
              <a:path w="734108" h="734108">
                <a:moveTo>
                  <a:pt x="0" y="0"/>
                </a:moveTo>
                <a:lnTo>
                  <a:pt x="734108" y="0"/>
                </a:lnTo>
                <a:lnTo>
                  <a:pt x="734108" y="734108"/>
                </a:lnTo>
                <a:lnTo>
                  <a:pt x="0" y="7341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8" name="TextBox 8"/>
          <p:cNvSpPr txBox="1"/>
          <p:nvPr/>
        </p:nvSpPr>
        <p:spPr>
          <a:xfrm>
            <a:off x="17110963" y="9445453"/>
            <a:ext cx="728433" cy="478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EEECED"/>
                </a:solidFill>
                <a:latin typeface="Poppins Bold"/>
              </a:rPr>
              <a:t>3</a:t>
            </a:r>
          </a:p>
        </p:txBody>
      </p:sp>
      <p:sp>
        <p:nvSpPr>
          <p:cNvPr id="9" name="Freeform 9"/>
          <p:cNvSpPr/>
          <p:nvPr/>
        </p:nvSpPr>
        <p:spPr>
          <a:xfrm>
            <a:off x="6084929" y="8499611"/>
            <a:ext cx="6118143" cy="758689"/>
          </a:xfrm>
          <a:custGeom>
            <a:avLst/>
            <a:gdLst/>
            <a:ahLst/>
            <a:cxnLst/>
            <a:rect l="l" t="t" r="r" b="b"/>
            <a:pathLst>
              <a:path w="6118143" h="758689">
                <a:moveTo>
                  <a:pt x="0" y="0"/>
                </a:moveTo>
                <a:lnTo>
                  <a:pt x="6118142" y="0"/>
                </a:lnTo>
                <a:lnTo>
                  <a:pt x="6118142" y="758689"/>
                </a:lnTo>
                <a:lnTo>
                  <a:pt x="0" y="7586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0E4D64D8-969B-A869-1BE4-6CEAFDFF0AE6}"/>
              </a:ext>
            </a:extLst>
          </p:cNvPr>
          <p:cNvSpPr txBox="1"/>
          <p:nvPr/>
        </p:nvSpPr>
        <p:spPr>
          <a:xfrm>
            <a:off x="8763000" y="5403868"/>
            <a:ext cx="7273792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s-ES_tradnl" sz="7200" b="1" spc="252" dirty="0">
                <a:solidFill>
                  <a:srgbClr val="3C1784"/>
                </a:solidFill>
                <a:latin typeface="Century Gothic" panose="020B0502020202020204" pitchFamily="34" charset="0"/>
              </a:rPr>
              <a:t>Pagina web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247C4C07-CFD1-8929-8832-3E479E44CE84}"/>
              </a:ext>
            </a:extLst>
          </p:cNvPr>
          <p:cNvSpPr txBox="1"/>
          <p:nvPr/>
        </p:nvSpPr>
        <p:spPr>
          <a:xfrm>
            <a:off x="1676400" y="5448300"/>
            <a:ext cx="7273792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s-ES_tradnl" sz="7200" b="1" spc="252" dirty="0">
                <a:solidFill>
                  <a:srgbClr val="3C1784"/>
                </a:solidFill>
                <a:latin typeface="Century Gothic" panose="020B0502020202020204" pitchFamily="34" charset="0"/>
              </a:rPr>
              <a:t>Sitio Web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E2607-85AD-2A2D-EF36-5756D536D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D57266D-D0C5-1008-5683-E72017BC7C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5CDB2FAC-1F1C-7644-FDC7-A6CA7D31DC67}"/>
              </a:ext>
            </a:extLst>
          </p:cNvPr>
          <p:cNvSpPr/>
          <p:nvPr/>
        </p:nvSpPr>
        <p:spPr>
          <a:xfrm>
            <a:off x="30616" y="0"/>
            <a:ext cx="18226768" cy="10287000"/>
          </a:xfrm>
          <a:custGeom>
            <a:avLst/>
            <a:gdLst/>
            <a:ahLst/>
            <a:cxnLst/>
            <a:rect l="l" t="t" r="r" b="b"/>
            <a:pathLst>
              <a:path w="18226768" h="10287000">
                <a:moveTo>
                  <a:pt x="0" y="0"/>
                </a:moveTo>
                <a:lnTo>
                  <a:pt x="18226768" y="0"/>
                </a:lnTo>
                <a:lnTo>
                  <a:pt x="182267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4000"/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081FB93D-173C-C83C-4254-0FC7F20F751E}"/>
              </a:ext>
            </a:extLst>
          </p:cNvPr>
          <p:cNvSpPr/>
          <p:nvPr/>
        </p:nvSpPr>
        <p:spPr>
          <a:xfrm>
            <a:off x="824960" y="334424"/>
            <a:ext cx="16859330" cy="9746052"/>
          </a:xfrm>
          <a:custGeom>
            <a:avLst/>
            <a:gdLst/>
            <a:ahLst/>
            <a:cxnLst/>
            <a:rect l="l" t="t" r="r" b="b"/>
            <a:pathLst>
              <a:path w="16859330" h="9746052">
                <a:moveTo>
                  <a:pt x="0" y="0"/>
                </a:moveTo>
                <a:lnTo>
                  <a:pt x="16859331" y="0"/>
                </a:lnTo>
                <a:lnTo>
                  <a:pt x="16859331" y="9746053"/>
                </a:lnTo>
                <a:lnTo>
                  <a:pt x="0" y="974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8914554-E14B-ED42-0D88-0F2B93E64FD7}"/>
              </a:ext>
            </a:extLst>
          </p:cNvPr>
          <p:cNvSpPr txBox="1"/>
          <p:nvPr/>
        </p:nvSpPr>
        <p:spPr>
          <a:xfrm>
            <a:off x="3311025" y="3009900"/>
            <a:ext cx="11887200" cy="3739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MX" sz="3600" dirty="0">
                <a:solidFill>
                  <a:srgbClr val="000000"/>
                </a:solidFill>
                <a:latin typeface="Poppins"/>
              </a:rPr>
              <a:t>HTML (Lenguaje de Marcas de Hipertexto, del inglés </a:t>
            </a:r>
            <a:r>
              <a:rPr lang="es-MX" sz="3600" dirty="0" err="1">
                <a:solidFill>
                  <a:srgbClr val="000000"/>
                </a:solidFill>
                <a:latin typeface="Poppins"/>
              </a:rPr>
              <a:t>HyperText</a:t>
            </a:r>
            <a:r>
              <a:rPr lang="es-MX" sz="360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s-MX" sz="3600" dirty="0" err="1">
                <a:solidFill>
                  <a:srgbClr val="000000"/>
                </a:solidFill>
                <a:latin typeface="Poppins"/>
              </a:rPr>
              <a:t>Markup</a:t>
            </a:r>
            <a:r>
              <a:rPr lang="es-MX" sz="3600" dirty="0">
                <a:solidFill>
                  <a:srgbClr val="000000"/>
                </a:solidFill>
                <a:latin typeface="Poppins"/>
              </a:rPr>
              <a:t> </a:t>
            </a:r>
            <a:r>
              <a:rPr lang="es-MX" sz="3600" dirty="0" err="1">
                <a:solidFill>
                  <a:srgbClr val="000000"/>
                </a:solidFill>
                <a:latin typeface="Poppins"/>
              </a:rPr>
              <a:t>Language</a:t>
            </a:r>
            <a:r>
              <a:rPr lang="es-MX" sz="3600" dirty="0">
                <a:solidFill>
                  <a:srgbClr val="000000"/>
                </a:solidFill>
                <a:latin typeface="Poppins"/>
              </a:rPr>
              <a:t>) es el componente más básico de la Web. Define el significado y la estructura del contenido web. Además de HTML, generalmente se utilizan otras tecnologías para describir la apariencia/presentación de una página web (CSS) o la funcionalidad/comportamiento (JavaScript).</a:t>
            </a:r>
          </a:p>
          <a:p>
            <a:pPr algn="just"/>
            <a:endParaRPr lang="en-US" sz="2700" dirty="0">
              <a:solidFill>
                <a:srgbClr val="000000"/>
              </a:solidFill>
              <a:latin typeface="Poppin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08FEE18-7FB5-9D03-0474-9EEEE43C4910}"/>
              </a:ext>
            </a:extLst>
          </p:cNvPr>
          <p:cNvSpPr/>
          <p:nvPr/>
        </p:nvSpPr>
        <p:spPr>
          <a:xfrm>
            <a:off x="17110963" y="9346369"/>
            <a:ext cx="734108" cy="734108"/>
          </a:xfrm>
          <a:custGeom>
            <a:avLst/>
            <a:gdLst/>
            <a:ahLst/>
            <a:cxnLst/>
            <a:rect l="l" t="t" r="r" b="b"/>
            <a:pathLst>
              <a:path w="734108" h="734108">
                <a:moveTo>
                  <a:pt x="0" y="0"/>
                </a:moveTo>
                <a:lnTo>
                  <a:pt x="734108" y="0"/>
                </a:lnTo>
                <a:lnTo>
                  <a:pt x="734108" y="734108"/>
                </a:lnTo>
                <a:lnTo>
                  <a:pt x="0" y="7341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C855113E-F380-213B-477E-E8FE9B2AC1F1}"/>
              </a:ext>
            </a:extLst>
          </p:cNvPr>
          <p:cNvSpPr txBox="1"/>
          <p:nvPr/>
        </p:nvSpPr>
        <p:spPr>
          <a:xfrm>
            <a:off x="17110963" y="9445453"/>
            <a:ext cx="728433" cy="478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EEECED"/>
                </a:solidFill>
                <a:latin typeface="Poppins Bold"/>
              </a:rPr>
              <a:t>3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A6A9D1C-0B01-1197-F465-841F2DD6930C}"/>
              </a:ext>
            </a:extLst>
          </p:cNvPr>
          <p:cNvSpPr/>
          <p:nvPr/>
        </p:nvSpPr>
        <p:spPr>
          <a:xfrm>
            <a:off x="6084929" y="8499611"/>
            <a:ext cx="6118143" cy="758689"/>
          </a:xfrm>
          <a:custGeom>
            <a:avLst/>
            <a:gdLst/>
            <a:ahLst/>
            <a:cxnLst/>
            <a:rect l="l" t="t" r="r" b="b"/>
            <a:pathLst>
              <a:path w="6118143" h="758689">
                <a:moveTo>
                  <a:pt x="0" y="0"/>
                </a:moveTo>
                <a:lnTo>
                  <a:pt x="6118142" y="0"/>
                </a:lnTo>
                <a:lnTo>
                  <a:pt x="6118142" y="758689"/>
                </a:lnTo>
                <a:lnTo>
                  <a:pt x="0" y="7586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81631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30616" y="0"/>
            <a:ext cx="18226768" cy="10287000"/>
          </a:xfrm>
          <a:custGeom>
            <a:avLst/>
            <a:gdLst/>
            <a:ahLst/>
            <a:cxnLst/>
            <a:rect l="l" t="t" r="r" b="b"/>
            <a:pathLst>
              <a:path w="18226768" h="10287000">
                <a:moveTo>
                  <a:pt x="0" y="0"/>
                </a:moveTo>
                <a:lnTo>
                  <a:pt x="18226768" y="0"/>
                </a:lnTo>
                <a:lnTo>
                  <a:pt x="182267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4000"/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4" name="Freeform 4"/>
          <p:cNvSpPr/>
          <p:nvPr/>
        </p:nvSpPr>
        <p:spPr>
          <a:xfrm>
            <a:off x="824960" y="350448"/>
            <a:ext cx="16859330" cy="9746052"/>
          </a:xfrm>
          <a:custGeom>
            <a:avLst/>
            <a:gdLst/>
            <a:ahLst/>
            <a:cxnLst/>
            <a:rect l="l" t="t" r="r" b="b"/>
            <a:pathLst>
              <a:path w="16859330" h="9746052">
                <a:moveTo>
                  <a:pt x="0" y="0"/>
                </a:moveTo>
                <a:lnTo>
                  <a:pt x="16859331" y="0"/>
                </a:lnTo>
                <a:lnTo>
                  <a:pt x="16859331" y="9746053"/>
                </a:lnTo>
                <a:lnTo>
                  <a:pt x="0" y="97460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5" name="TextBox 5"/>
          <p:cNvSpPr txBox="1"/>
          <p:nvPr/>
        </p:nvSpPr>
        <p:spPr>
          <a:xfrm>
            <a:off x="2303029" y="4305300"/>
            <a:ext cx="13903192" cy="3828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989"/>
              </a:lnSpc>
            </a:pPr>
            <a:r>
              <a:rPr lang="es-MX" sz="3600" dirty="0"/>
              <a:t>¿Qué quiero mostrar en mi web?</a:t>
            </a:r>
          </a:p>
          <a:p>
            <a:pPr algn="just">
              <a:lnSpc>
                <a:spcPts val="2989"/>
              </a:lnSpc>
            </a:pPr>
            <a:endParaRPr lang="es-MX" sz="3600" dirty="0"/>
          </a:p>
          <a:p>
            <a:pPr algn="just">
              <a:lnSpc>
                <a:spcPts val="2989"/>
              </a:lnSpc>
            </a:pPr>
            <a:endParaRPr lang="es-MX" sz="3600" dirty="0"/>
          </a:p>
          <a:p>
            <a:pPr algn="just">
              <a:lnSpc>
                <a:spcPts val="2989"/>
              </a:lnSpc>
            </a:pPr>
            <a:r>
              <a:rPr lang="es-MX" sz="3600" dirty="0"/>
              <a:t>Define el propósito: ¿Será una página personal, de un producto, de una mascota, de un hobby?</a:t>
            </a:r>
          </a:p>
          <a:p>
            <a:pPr algn="just">
              <a:lnSpc>
                <a:spcPts val="2989"/>
              </a:lnSpc>
            </a:pPr>
            <a:endParaRPr lang="es-MX" sz="3600" dirty="0"/>
          </a:p>
          <a:p>
            <a:pPr algn="just">
              <a:lnSpc>
                <a:spcPts val="2989"/>
              </a:lnSpc>
            </a:pPr>
            <a:endParaRPr lang="es-MX" sz="3600" dirty="0"/>
          </a:p>
          <a:p>
            <a:pPr algn="just">
              <a:lnSpc>
                <a:spcPts val="2989"/>
              </a:lnSpc>
            </a:pPr>
            <a:r>
              <a:rPr lang="es-MX" sz="3600" dirty="0"/>
              <a:t>Ejemplo: "Una página para presentarme y hablar de mis hobbies".</a:t>
            </a:r>
          </a:p>
          <a:p>
            <a:pPr algn="just">
              <a:lnSpc>
                <a:spcPts val="2989"/>
              </a:lnSpc>
            </a:pPr>
            <a:endParaRPr lang="en-US" sz="2299" dirty="0">
              <a:solidFill>
                <a:srgbClr val="000000"/>
              </a:solidFill>
              <a:latin typeface="Poppins"/>
            </a:endParaRPr>
          </a:p>
          <a:p>
            <a:pPr algn="just">
              <a:lnSpc>
                <a:spcPts val="2989"/>
              </a:lnSpc>
            </a:pPr>
            <a:endParaRPr lang="en-US" sz="2299" dirty="0">
              <a:solidFill>
                <a:srgbClr val="000000"/>
              </a:solidFill>
              <a:latin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870208" y="2723994"/>
            <a:ext cx="1454758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s-ES_tradnl" sz="7200" b="1" spc="252" dirty="0">
                <a:solidFill>
                  <a:srgbClr val="3C1784"/>
                </a:solidFill>
                <a:latin typeface="Century Gothic" panose="020B0502020202020204" pitchFamily="34" charset="0"/>
              </a:rPr>
              <a:t>Planeación de la idea</a:t>
            </a:r>
          </a:p>
        </p:txBody>
      </p:sp>
      <p:sp>
        <p:nvSpPr>
          <p:cNvPr id="7" name="Freeform 7"/>
          <p:cNvSpPr/>
          <p:nvPr/>
        </p:nvSpPr>
        <p:spPr>
          <a:xfrm>
            <a:off x="17110963" y="9346369"/>
            <a:ext cx="734108" cy="734108"/>
          </a:xfrm>
          <a:custGeom>
            <a:avLst/>
            <a:gdLst/>
            <a:ahLst/>
            <a:cxnLst/>
            <a:rect l="l" t="t" r="r" b="b"/>
            <a:pathLst>
              <a:path w="734108" h="734108">
                <a:moveTo>
                  <a:pt x="0" y="0"/>
                </a:moveTo>
                <a:lnTo>
                  <a:pt x="734108" y="0"/>
                </a:lnTo>
                <a:lnTo>
                  <a:pt x="734108" y="734108"/>
                </a:lnTo>
                <a:lnTo>
                  <a:pt x="0" y="7341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8" name="TextBox 8"/>
          <p:cNvSpPr txBox="1"/>
          <p:nvPr/>
        </p:nvSpPr>
        <p:spPr>
          <a:xfrm>
            <a:off x="17110963" y="9445453"/>
            <a:ext cx="728433" cy="478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EEECED"/>
                </a:solidFill>
                <a:latin typeface="Poppins Bold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84710-CD14-F96A-FBBD-ADA0F83EC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CD481CF-E061-4186-58FB-CF30DF1878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0030BA78-26C1-8125-1CA3-CFD8383F1EE9}"/>
              </a:ext>
            </a:extLst>
          </p:cNvPr>
          <p:cNvSpPr/>
          <p:nvPr/>
        </p:nvSpPr>
        <p:spPr>
          <a:xfrm>
            <a:off x="30616" y="0"/>
            <a:ext cx="18226768" cy="10287000"/>
          </a:xfrm>
          <a:custGeom>
            <a:avLst/>
            <a:gdLst/>
            <a:ahLst/>
            <a:cxnLst/>
            <a:rect l="l" t="t" r="r" b="b"/>
            <a:pathLst>
              <a:path w="18226768" h="10287000">
                <a:moveTo>
                  <a:pt x="0" y="0"/>
                </a:moveTo>
                <a:lnTo>
                  <a:pt x="18226768" y="0"/>
                </a:lnTo>
                <a:lnTo>
                  <a:pt x="182267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4000"/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A42F99D-A34B-8796-083F-BE164789B3ED}"/>
              </a:ext>
            </a:extLst>
          </p:cNvPr>
          <p:cNvSpPr/>
          <p:nvPr/>
        </p:nvSpPr>
        <p:spPr>
          <a:xfrm>
            <a:off x="824960" y="334424"/>
            <a:ext cx="16859330" cy="9746052"/>
          </a:xfrm>
          <a:custGeom>
            <a:avLst/>
            <a:gdLst/>
            <a:ahLst/>
            <a:cxnLst/>
            <a:rect l="l" t="t" r="r" b="b"/>
            <a:pathLst>
              <a:path w="16859330" h="9746052">
                <a:moveTo>
                  <a:pt x="0" y="0"/>
                </a:moveTo>
                <a:lnTo>
                  <a:pt x="16859331" y="0"/>
                </a:lnTo>
                <a:lnTo>
                  <a:pt x="16859331" y="9746053"/>
                </a:lnTo>
                <a:lnTo>
                  <a:pt x="0" y="97460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BAA169E4-82D3-8814-C8A0-0BC1A4F7EDE2}"/>
              </a:ext>
            </a:extLst>
          </p:cNvPr>
          <p:cNvSpPr txBox="1"/>
          <p:nvPr/>
        </p:nvSpPr>
        <p:spPr>
          <a:xfrm>
            <a:off x="1980833" y="4351927"/>
            <a:ext cx="14547584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n-US" sz="3600" dirty="0">
                <a:solidFill>
                  <a:srgbClr val="000000"/>
                </a:solidFill>
                <a:latin typeface="Poppins"/>
              </a:rPr>
              <a:t>Nombre o </a:t>
            </a:r>
            <a:r>
              <a:rPr lang="en-US" sz="3600" dirty="0" err="1">
                <a:solidFill>
                  <a:srgbClr val="000000"/>
                </a:solidFill>
                <a:latin typeface="Poppins"/>
              </a:rPr>
              <a:t>título</a:t>
            </a:r>
            <a:r>
              <a:rPr lang="en-US" sz="3600" dirty="0">
                <a:solidFill>
                  <a:srgbClr val="000000"/>
                </a:solidFill>
                <a:latin typeface="Poppins"/>
              </a:rPr>
              <a:t> principal.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  <a:latin typeface="Poppins"/>
              </a:rPr>
              <a:t>Imagen </a:t>
            </a:r>
            <a:r>
              <a:rPr lang="en-US" sz="3600" dirty="0" err="1">
                <a:solidFill>
                  <a:srgbClr val="000000"/>
                </a:solidFill>
                <a:latin typeface="Poppins"/>
              </a:rPr>
              <a:t>representativa</a:t>
            </a:r>
            <a:r>
              <a:rPr lang="en-US" sz="3600" dirty="0">
                <a:solidFill>
                  <a:srgbClr val="000000"/>
                </a:solidFill>
                <a:latin typeface="Poppins"/>
              </a:rPr>
              <a:t>.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  <a:latin typeface="Poppins"/>
              </a:rPr>
              <a:t>Breve </a:t>
            </a:r>
            <a:r>
              <a:rPr lang="en-US" sz="3600" dirty="0" err="1">
                <a:solidFill>
                  <a:srgbClr val="000000"/>
                </a:solidFill>
                <a:latin typeface="Poppins"/>
              </a:rPr>
              <a:t>biografía</a:t>
            </a:r>
            <a:r>
              <a:rPr lang="en-US" sz="3600" dirty="0">
                <a:solidFill>
                  <a:srgbClr val="000000"/>
                </a:solidFill>
                <a:latin typeface="Poppins"/>
              </a:rPr>
              <a:t> o </a:t>
            </a:r>
            <a:r>
              <a:rPr lang="en-US" sz="3600" dirty="0" err="1">
                <a:solidFill>
                  <a:srgbClr val="000000"/>
                </a:solidFill>
                <a:latin typeface="Poppins"/>
              </a:rPr>
              <a:t>descripción</a:t>
            </a:r>
            <a:r>
              <a:rPr lang="en-US" sz="3600" dirty="0">
                <a:solidFill>
                  <a:srgbClr val="000000"/>
                </a:solidFill>
                <a:latin typeface="Poppins"/>
              </a:rPr>
              <a:t>.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  <a:latin typeface="Poppins"/>
              </a:rPr>
              <a:t>Lista de hobbies o </a:t>
            </a:r>
            <a:r>
              <a:rPr lang="en-US" sz="3600" dirty="0" err="1">
                <a:solidFill>
                  <a:srgbClr val="000000"/>
                </a:solidFill>
                <a:latin typeface="Poppins"/>
              </a:rPr>
              <a:t>intereses</a:t>
            </a:r>
            <a:r>
              <a:rPr lang="en-US" sz="3600" dirty="0">
                <a:solidFill>
                  <a:srgbClr val="000000"/>
                </a:solidFill>
                <a:latin typeface="Poppins"/>
              </a:rPr>
              <a:t>.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  <a:latin typeface="Poppins"/>
              </a:rPr>
              <a:t>Enlace a un video o red social.</a:t>
            </a:r>
            <a:endParaRPr lang="es-MX" sz="3600" dirty="0">
              <a:solidFill>
                <a:srgbClr val="000000"/>
              </a:solidFill>
              <a:latin typeface="Poppin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FF6D25C-DED6-7724-D621-B6C69AE344EC}"/>
              </a:ext>
            </a:extLst>
          </p:cNvPr>
          <p:cNvSpPr txBox="1"/>
          <p:nvPr/>
        </p:nvSpPr>
        <p:spPr>
          <a:xfrm>
            <a:off x="1870208" y="2247900"/>
            <a:ext cx="1454758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s-ES_tradnl" sz="7200" b="1" spc="252" dirty="0">
                <a:solidFill>
                  <a:srgbClr val="3C1784"/>
                </a:solidFill>
                <a:latin typeface="Century Gothic" panose="020B0502020202020204" pitchFamily="34" charset="0"/>
              </a:rPr>
              <a:t>Planeación de la idea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782785C-CF73-BD68-88E2-A9B97D183614}"/>
              </a:ext>
            </a:extLst>
          </p:cNvPr>
          <p:cNvSpPr/>
          <p:nvPr/>
        </p:nvSpPr>
        <p:spPr>
          <a:xfrm>
            <a:off x="17110963" y="9346369"/>
            <a:ext cx="734108" cy="734108"/>
          </a:xfrm>
          <a:custGeom>
            <a:avLst/>
            <a:gdLst/>
            <a:ahLst/>
            <a:cxnLst/>
            <a:rect l="l" t="t" r="r" b="b"/>
            <a:pathLst>
              <a:path w="734108" h="734108">
                <a:moveTo>
                  <a:pt x="0" y="0"/>
                </a:moveTo>
                <a:lnTo>
                  <a:pt x="734108" y="0"/>
                </a:lnTo>
                <a:lnTo>
                  <a:pt x="734108" y="734108"/>
                </a:lnTo>
                <a:lnTo>
                  <a:pt x="0" y="7341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9E4898F-B766-AEA6-0889-2BCAA57E56B5}"/>
              </a:ext>
            </a:extLst>
          </p:cNvPr>
          <p:cNvSpPr txBox="1"/>
          <p:nvPr/>
        </p:nvSpPr>
        <p:spPr>
          <a:xfrm>
            <a:off x="17110963" y="9445453"/>
            <a:ext cx="728433" cy="478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EEECED"/>
                </a:solidFill>
                <a:latin typeface="Poppins Bold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69680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D486E-F502-BA50-5F01-FA41D63B1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A131D1E-5A9E-B649-562A-2D11E8932B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34F7C329-DC7B-EEB3-11F6-3480B5AFE8EE}"/>
              </a:ext>
            </a:extLst>
          </p:cNvPr>
          <p:cNvSpPr/>
          <p:nvPr/>
        </p:nvSpPr>
        <p:spPr>
          <a:xfrm>
            <a:off x="30616" y="0"/>
            <a:ext cx="18226768" cy="10287000"/>
          </a:xfrm>
          <a:custGeom>
            <a:avLst/>
            <a:gdLst/>
            <a:ahLst/>
            <a:cxnLst/>
            <a:rect l="l" t="t" r="r" b="b"/>
            <a:pathLst>
              <a:path w="18226768" h="10287000">
                <a:moveTo>
                  <a:pt x="0" y="0"/>
                </a:moveTo>
                <a:lnTo>
                  <a:pt x="18226768" y="0"/>
                </a:lnTo>
                <a:lnTo>
                  <a:pt x="182267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4000"/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5B44E57-BABA-DF53-DD9C-3D0EDE05F2DC}"/>
              </a:ext>
            </a:extLst>
          </p:cNvPr>
          <p:cNvSpPr/>
          <p:nvPr/>
        </p:nvSpPr>
        <p:spPr>
          <a:xfrm>
            <a:off x="824960" y="334424"/>
            <a:ext cx="16859330" cy="9746052"/>
          </a:xfrm>
          <a:custGeom>
            <a:avLst/>
            <a:gdLst/>
            <a:ahLst/>
            <a:cxnLst/>
            <a:rect l="l" t="t" r="r" b="b"/>
            <a:pathLst>
              <a:path w="16859330" h="9746052">
                <a:moveTo>
                  <a:pt x="0" y="0"/>
                </a:moveTo>
                <a:lnTo>
                  <a:pt x="16859331" y="0"/>
                </a:lnTo>
                <a:lnTo>
                  <a:pt x="16859331" y="9746053"/>
                </a:lnTo>
                <a:lnTo>
                  <a:pt x="0" y="97460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3085674-7460-0711-4BF4-DED73D30A493}"/>
              </a:ext>
            </a:extLst>
          </p:cNvPr>
          <p:cNvSpPr txBox="1"/>
          <p:nvPr/>
        </p:nvSpPr>
        <p:spPr>
          <a:xfrm>
            <a:off x="1832108" y="1157359"/>
            <a:ext cx="14547584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endParaRPr lang="es-ES_tradnl" sz="7200" b="1" spc="252" dirty="0">
              <a:solidFill>
                <a:srgbClr val="3C1784"/>
              </a:solidFill>
              <a:latin typeface="Century Gothic" panose="020B0502020202020204" pitchFamily="34" charset="0"/>
            </a:endParaRPr>
          </a:p>
          <a:p>
            <a:pPr algn="ctr">
              <a:lnSpc>
                <a:spcPts val="7200"/>
              </a:lnSpc>
            </a:pPr>
            <a:r>
              <a:rPr lang="es-ES_tradnl" sz="7200" b="1" spc="252" dirty="0">
                <a:solidFill>
                  <a:srgbClr val="3C1784"/>
                </a:solidFill>
                <a:latin typeface="Century Gothic" panose="020B0502020202020204" pitchFamily="34" charset="0"/>
              </a:rPr>
              <a:t>Encabezados y texto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868DB45-5D04-B8DD-0059-27230D99FCF3}"/>
              </a:ext>
            </a:extLst>
          </p:cNvPr>
          <p:cNvSpPr/>
          <p:nvPr/>
        </p:nvSpPr>
        <p:spPr>
          <a:xfrm>
            <a:off x="17110963" y="9346369"/>
            <a:ext cx="734108" cy="734108"/>
          </a:xfrm>
          <a:custGeom>
            <a:avLst/>
            <a:gdLst/>
            <a:ahLst/>
            <a:cxnLst/>
            <a:rect l="l" t="t" r="r" b="b"/>
            <a:pathLst>
              <a:path w="734108" h="734108">
                <a:moveTo>
                  <a:pt x="0" y="0"/>
                </a:moveTo>
                <a:lnTo>
                  <a:pt x="734108" y="0"/>
                </a:lnTo>
                <a:lnTo>
                  <a:pt x="734108" y="734108"/>
                </a:lnTo>
                <a:lnTo>
                  <a:pt x="0" y="7341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CEF54C7F-13D0-C636-4CBF-488C6B7A185C}"/>
              </a:ext>
            </a:extLst>
          </p:cNvPr>
          <p:cNvSpPr txBox="1"/>
          <p:nvPr/>
        </p:nvSpPr>
        <p:spPr>
          <a:xfrm>
            <a:off x="17110963" y="9445453"/>
            <a:ext cx="728433" cy="478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EEECED"/>
                </a:solidFill>
                <a:latin typeface="Poppins Bold"/>
              </a:rPr>
              <a:t>5</a:t>
            </a:r>
          </a:p>
        </p:txBody>
      </p:sp>
      <p:graphicFrame>
        <p:nvGraphicFramePr>
          <p:cNvPr id="10" name="Table 5">
            <a:extLst>
              <a:ext uri="{FF2B5EF4-FFF2-40B4-BE49-F238E27FC236}">
                <a16:creationId xmlns:a16="http://schemas.microsoft.com/office/drawing/2014/main" id="{3453E858-73DE-88C2-5FCA-7D8F5FC24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535670"/>
              </p:ext>
            </p:extLst>
          </p:nvPr>
        </p:nvGraphicFramePr>
        <p:xfrm>
          <a:off x="2133600" y="3220420"/>
          <a:ext cx="13944600" cy="612594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369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1" i="0" u="none" noProof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Etiqueta</a:t>
                      </a:r>
                      <a:endParaRPr lang="es-ES_tradnl" sz="1100" b="1" i="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178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1" i="0" u="none" noProof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Descripción	</a:t>
                      </a:r>
                      <a:endParaRPr lang="es-ES_tradnl" sz="1100" b="1" i="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178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1" i="0" u="none" noProof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Ejemplo</a:t>
                      </a:r>
                      <a:endParaRPr lang="es-ES_tradnl" sz="1100" b="1" i="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178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46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&lt;h1&gt; a &lt;h6&gt;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MX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Títulos jerárquicos (h1 es el más grande)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&lt;h1&gt;Hola&lt;/h1&gt;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342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&lt;p&gt;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Párrafo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MX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&lt;p&gt;Esto es un texto&lt;/p&gt;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437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br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Salto de línea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Hola&lt;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br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&gt;Mundo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342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hr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Línea horizontal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hr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565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strong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Texto en negrita (semántico)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strong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&gt;Importante&lt;/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strong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9159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&lt;em&gt;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Texto en cursiva (énfasis)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&lt;em&gt;Importante&lt;/em&gt;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7658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EBDE9-5C3C-2D66-C6AA-F03F84494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0064464-0696-A9B7-A641-30FC888AB7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32B74E3D-FE5D-EA50-A003-3E6F395A78DB}"/>
              </a:ext>
            </a:extLst>
          </p:cNvPr>
          <p:cNvSpPr/>
          <p:nvPr/>
        </p:nvSpPr>
        <p:spPr>
          <a:xfrm>
            <a:off x="30616" y="0"/>
            <a:ext cx="18226768" cy="10287000"/>
          </a:xfrm>
          <a:custGeom>
            <a:avLst/>
            <a:gdLst/>
            <a:ahLst/>
            <a:cxnLst/>
            <a:rect l="l" t="t" r="r" b="b"/>
            <a:pathLst>
              <a:path w="18226768" h="10287000">
                <a:moveTo>
                  <a:pt x="0" y="0"/>
                </a:moveTo>
                <a:lnTo>
                  <a:pt x="18226768" y="0"/>
                </a:lnTo>
                <a:lnTo>
                  <a:pt x="182267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4000"/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80A10D0-38CF-36AE-0328-2763FB620FC0}"/>
              </a:ext>
            </a:extLst>
          </p:cNvPr>
          <p:cNvSpPr/>
          <p:nvPr/>
        </p:nvSpPr>
        <p:spPr>
          <a:xfrm>
            <a:off x="824960" y="334424"/>
            <a:ext cx="16859330" cy="9746052"/>
          </a:xfrm>
          <a:custGeom>
            <a:avLst/>
            <a:gdLst/>
            <a:ahLst/>
            <a:cxnLst/>
            <a:rect l="l" t="t" r="r" b="b"/>
            <a:pathLst>
              <a:path w="16859330" h="9746052">
                <a:moveTo>
                  <a:pt x="0" y="0"/>
                </a:moveTo>
                <a:lnTo>
                  <a:pt x="16859331" y="0"/>
                </a:lnTo>
                <a:lnTo>
                  <a:pt x="16859331" y="9746053"/>
                </a:lnTo>
                <a:lnTo>
                  <a:pt x="0" y="97460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E86D267-5C4B-6F21-EBA5-7125BCE76DEB}"/>
              </a:ext>
            </a:extLst>
          </p:cNvPr>
          <p:cNvSpPr txBox="1"/>
          <p:nvPr/>
        </p:nvSpPr>
        <p:spPr>
          <a:xfrm>
            <a:off x="1870208" y="2247900"/>
            <a:ext cx="1454758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s-ES_tradnl" sz="7200" b="1" spc="252" dirty="0">
                <a:solidFill>
                  <a:srgbClr val="3C1784"/>
                </a:solidFill>
                <a:latin typeface="Century Gothic" panose="020B0502020202020204" pitchFamily="34" charset="0"/>
              </a:rPr>
              <a:t>Listas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67BA863-1E60-5982-D7A7-B8554D0F7A11}"/>
              </a:ext>
            </a:extLst>
          </p:cNvPr>
          <p:cNvSpPr/>
          <p:nvPr/>
        </p:nvSpPr>
        <p:spPr>
          <a:xfrm>
            <a:off x="17110963" y="9346369"/>
            <a:ext cx="734108" cy="734108"/>
          </a:xfrm>
          <a:custGeom>
            <a:avLst/>
            <a:gdLst/>
            <a:ahLst/>
            <a:cxnLst/>
            <a:rect l="l" t="t" r="r" b="b"/>
            <a:pathLst>
              <a:path w="734108" h="734108">
                <a:moveTo>
                  <a:pt x="0" y="0"/>
                </a:moveTo>
                <a:lnTo>
                  <a:pt x="734108" y="0"/>
                </a:lnTo>
                <a:lnTo>
                  <a:pt x="734108" y="734108"/>
                </a:lnTo>
                <a:lnTo>
                  <a:pt x="0" y="7341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2E72679B-C171-98F2-DD46-E0F05C0B1C6B}"/>
              </a:ext>
            </a:extLst>
          </p:cNvPr>
          <p:cNvSpPr txBox="1"/>
          <p:nvPr/>
        </p:nvSpPr>
        <p:spPr>
          <a:xfrm>
            <a:off x="17110963" y="9445453"/>
            <a:ext cx="728433" cy="478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EEECED"/>
                </a:solidFill>
                <a:latin typeface="Poppins Bold"/>
              </a:rPr>
              <a:t>5</a:t>
            </a:r>
          </a:p>
        </p:txBody>
      </p:sp>
      <p:graphicFrame>
        <p:nvGraphicFramePr>
          <p:cNvPr id="10" name="Table 5">
            <a:extLst>
              <a:ext uri="{FF2B5EF4-FFF2-40B4-BE49-F238E27FC236}">
                <a16:creationId xmlns:a16="http://schemas.microsoft.com/office/drawing/2014/main" id="{D5037E61-21E2-A533-1111-D95EDFC484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317405"/>
              </p:ext>
            </p:extLst>
          </p:nvPr>
        </p:nvGraphicFramePr>
        <p:xfrm>
          <a:off x="2171700" y="3496862"/>
          <a:ext cx="13944600" cy="334396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369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1" i="0" u="none" noProof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Etiqueta</a:t>
                      </a:r>
                      <a:endParaRPr lang="es-ES_tradnl" sz="1100" b="1" i="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178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1" i="0" u="none" noProof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Descripción	</a:t>
                      </a:r>
                      <a:endParaRPr lang="es-ES_tradnl" sz="1100" b="1" i="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178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1" i="0" u="none" noProof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Ejemplo</a:t>
                      </a:r>
                      <a:endParaRPr lang="es-ES_tradnl" sz="1100" b="1" i="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178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46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ul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 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MX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Lista desordenada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ul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li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Item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&lt;/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li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&gt;&lt;/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ul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342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ol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Párrafo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it-IT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&lt;ol&gt;&lt;li&gt;Uno&lt;/li&gt;&lt;/ol&gt;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437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li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Salto de línea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li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&gt;Elemento&lt;/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li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199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2B320-DAF8-9431-6352-09B065624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781D9AC-CC44-4E5F-F9A3-704EBC16D4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7AF85064-5CD3-1FC5-F21C-B9D9B0917F77}"/>
              </a:ext>
            </a:extLst>
          </p:cNvPr>
          <p:cNvSpPr/>
          <p:nvPr/>
        </p:nvSpPr>
        <p:spPr>
          <a:xfrm>
            <a:off x="30616" y="0"/>
            <a:ext cx="18226768" cy="10287000"/>
          </a:xfrm>
          <a:custGeom>
            <a:avLst/>
            <a:gdLst/>
            <a:ahLst/>
            <a:cxnLst/>
            <a:rect l="l" t="t" r="r" b="b"/>
            <a:pathLst>
              <a:path w="18226768" h="10287000">
                <a:moveTo>
                  <a:pt x="0" y="0"/>
                </a:moveTo>
                <a:lnTo>
                  <a:pt x="18226768" y="0"/>
                </a:lnTo>
                <a:lnTo>
                  <a:pt x="182267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4000"/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6EBA5D5-3C8A-75F9-A960-A169BC639590}"/>
              </a:ext>
            </a:extLst>
          </p:cNvPr>
          <p:cNvSpPr/>
          <p:nvPr/>
        </p:nvSpPr>
        <p:spPr>
          <a:xfrm>
            <a:off x="824960" y="334424"/>
            <a:ext cx="16859330" cy="9746052"/>
          </a:xfrm>
          <a:custGeom>
            <a:avLst/>
            <a:gdLst/>
            <a:ahLst/>
            <a:cxnLst/>
            <a:rect l="l" t="t" r="r" b="b"/>
            <a:pathLst>
              <a:path w="16859330" h="9746052">
                <a:moveTo>
                  <a:pt x="0" y="0"/>
                </a:moveTo>
                <a:lnTo>
                  <a:pt x="16859331" y="0"/>
                </a:lnTo>
                <a:lnTo>
                  <a:pt x="16859331" y="9746053"/>
                </a:lnTo>
                <a:lnTo>
                  <a:pt x="0" y="97460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29069EA-026C-9D05-62F1-381851362ED8}"/>
              </a:ext>
            </a:extLst>
          </p:cNvPr>
          <p:cNvSpPr txBox="1"/>
          <p:nvPr/>
        </p:nvSpPr>
        <p:spPr>
          <a:xfrm>
            <a:off x="1870208" y="1482991"/>
            <a:ext cx="1454758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s-ES_tradnl" sz="7200" b="1" spc="252" dirty="0">
                <a:solidFill>
                  <a:srgbClr val="3C1784"/>
                </a:solidFill>
                <a:latin typeface="Century Gothic" panose="020B0502020202020204" pitchFamily="34" charset="0"/>
              </a:rPr>
              <a:t>Imágenes y enlaces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AB7F3C6-4BBD-7D62-EC86-E095E7F09295}"/>
              </a:ext>
            </a:extLst>
          </p:cNvPr>
          <p:cNvSpPr/>
          <p:nvPr/>
        </p:nvSpPr>
        <p:spPr>
          <a:xfrm>
            <a:off x="17110963" y="9346369"/>
            <a:ext cx="734108" cy="734108"/>
          </a:xfrm>
          <a:custGeom>
            <a:avLst/>
            <a:gdLst/>
            <a:ahLst/>
            <a:cxnLst/>
            <a:rect l="l" t="t" r="r" b="b"/>
            <a:pathLst>
              <a:path w="734108" h="734108">
                <a:moveTo>
                  <a:pt x="0" y="0"/>
                </a:moveTo>
                <a:lnTo>
                  <a:pt x="734108" y="0"/>
                </a:lnTo>
                <a:lnTo>
                  <a:pt x="734108" y="734108"/>
                </a:lnTo>
                <a:lnTo>
                  <a:pt x="0" y="7341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C23C51C-C9FE-05E0-0D3A-264BCBAB593C}"/>
              </a:ext>
            </a:extLst>
          </p:cNvPr>
          <p:cNvSpPr txBox="1"/>
          <p:nvPr/>
        </p:nvSpPr>
        <p:spPr>
          <a:xfrm>
            <a:off x="17110963" y="9445453"/>
            <a:ext cx="728433" cy="478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EEECED"/>
                </a:solidFill>
                <a:latin typeface="Poppins Bold"/>
              </a:rPr>
              <a:t>5</a:t>
            </a:r>
          </a:p>
        </p:txBody>
      </p:sp>
      <p:graphicFrame>
        <p:nvGraphicFramePr>
          <p:cNvPr id="10" name="Table 5">
            <a:extLst>
              <a:ext uri="{FF2B5EF4-FFF2-40B4-BE49-F238E27FC236}">
                <a16:creationId xmlns:a16="http://schemas.microsoft.com/office/drawing/2014/main" id="{C0CCB107-E8A1-262B-CADF-E6D64AC338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702210"/>
              </p:ext>
            </p:extLst>
          </p:nvPr>
        </p:nvGraphicFramePr>
        <p:xfrm>
          <a:off x="1980832" y="4105119"/>
          <a:ext cx="14547585" cy="259994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650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72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369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1" i="0" u="none" noProof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Etiqueta</a:t>
                      </a:r>
                      <a:endParaRPr lang="es-ES_tradnl" sz="1100" b="1" i="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178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1" i="0" u="none" noProof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Descripción	</a:t>
                      </a:r>
                      <a:endParaRPr lang="es-ES_tradnl" sz="1100" b="1" i="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178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1" i="0" u="none" noProof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Ejemplo</a:t>
                      </a:r>
                      <a:endParaRPr lang="es-ES_tradnl" sz="1100" b="1" i="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178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46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img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MX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Insertar imagen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nn-NO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&lt;img src="foto.jpg" alt="Foto"&gt;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342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&lt;a&gt;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Enlace a otra página o sitio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it-IT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&lt;a href="https://google.com"&gt;Ir a Google&lt;/a&gt;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4795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94EE3-9569-1376-D819-356011A12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E1CAD30-5383-263C-7119-860D533B92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75E02C24-BB79-2642-E3E5-30DFD565DD59}"/>
              </a:ext>
            </a:extLst>
          </p:cNvPr>
          <p:cNvSpPr/>
          <p:nvPr/>
        </p:nvSpPr>
        <p:spPr>
          <a:xfrm>
            <a:off x="30616" y="0"/>
            <a:ext cx="18226768" cy="10287000"/>
          </a:xfrm>
          <a:custGeom>
            <a:avLst/>
            <a:gdLst/>
            <a:ahLst/>
            <a:cxnLst/>
            <a:rect l="l" t="t" r="r" b="b"/>
            <a:pathLst>
              <a:path w="18226768" h="10287000">
                <a:moveTo>
                  <a:pt x="0" y="0"/>
                </a:moveTo>
                <a:lnTo>
                  <a:pt x="18226768" y="0"/>
                </a:lnTo>
                <a:lnTo>
                  <a:pt x="182267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4000"/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CE7B834-0794-16CD-9704-7F76FACF8C61}"/>
              </a:ext>
            </a:extLst>
          </p:cNvPr>
          <p:cNvSpPr/>
          <p:nvPr/>
        </p:nvSpPr>
        <p:spPr>
          <a:xfrm>
            <a:off x="824960" y="334424"/>
            <a:ext cx="16859330" cy="9746052"/>
          </a:xfrm>
          <a:custGeom>
            <a:avLst/>
            <a:gdLst/>
            <a:ahLst/>
            <a:cxnLst/>
            <a:rect l="l" t="t" r="r" b="b"/>
            <a:pathLst>
              <a:path w="16859330" h="9746052">
                <a:moveTo>
                  <a:pt x="0" y="0"/>
                </a:moveTo>
                <a:lnTo>
                  <a:pt x="16859331" y="0"/>
                </a:lnTo>
                <a:lnTo>
                  <a:pt x="16859331" y="9746053"/>
                </a:lnTo>
                <a:lnTo>
                  <a:pt x="0" y="97460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_tradnl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FF0110-E37F-F67E-6FDE-0BA718638282}"/>
              </a:ext>
            </a:extLst>
          </p:cNvPr>
          <p:cNvSpPr txBox="1"/>
          <p:nvPr/>
        </p:nvSpPr>
        <p:spPr>
          <a:xfrm>
            <a:off x="1870208" y="1770305"/>
            <a:ext cx="1454758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s-ES_tradnl" sz="7200" b="1" spc="252" dirty="0">
                <a:solidFill>
                  <a:srgbClr val="3C1784"/>
                </a:solidFill>
                <a:latin typeface="Century Gothic" panose="020B0502020202020204" pitchFamily="34" charset="0"/>
              </a:rPr>
              <a:t>Tablas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9C80617F-8F84-DE0B-0F01-CFEDC3D21307}"/>
              </a:ext>
            </a:extLst>
          </p:cNvPr>
          <p:cNvSpPr/>
          <p:nvPr/>
        </p:nvSpPr>
        <p:spPr>
          <a:xfrm>
            <a:off x="17110963" y="9346369"/>
            <a:ext cx="734108" cy="734108"/>
          </a:xfrm>
          <a:custGeom>
            <a:avLst/>
            <a:gdLst/>
            <a:ahLst/>
            <a:cxnLst/>
            <a:rect l="l" t="t" r="r" b="b"/>
            <a:pathLst>
              <a:path w="734108" h="734108">
                <a:moveTo>
                  <a:pt x="0" y="0"/>
                </a:moveTo>
                <a:lnTo>
                  <a:pt x="734108" y="0"/>
                </a:lnTo>
                <a:lnTo>
                  <a:pt x="734108" y="734108"/>
                </a:lnTo>
                <a:lnTo>
                  <a:pt x="0" y="7341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73C9C9DD-E1B2-B552-3635-DF10A5E0F862}"/>
              </a:ext>
            </a:extLst>
          </p:cNvPr>
          <p:cNvSpPr txBox="1"/>
          <p:nvPr/>
        </p:nvSpPr>
        <p:spPr>
          <a:xfrm>
            <a:off x="17110963" y="9445453"/>
            <a:ext cx="728433" cy="478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EEECED"/>
                </a:solidFill>
                <a:latin typeface="Poppins Bold"/>
              </a:rPr>
              <a:t>5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809F222-979F-FC1A-C9CA-F511A25AA2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010546"/>
              </p:ext>
            </p:extLst>
          </p:nvPr>
        </p:nvGraphicFramePr>
        <p:xfrm>
          <a:off x="2282325" y="3726329"/>
          <a:ext cx="13944600" cy="423739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369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1" i="0" u="none" noProof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Etiqueta</a:t>
                      </a:r>
                      <a:endParaRPr lang="es-ES_tradnl" sz="1100" b="1" i="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178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1" i="0" u="none" noProof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Descripción	</a:t>
                      </a:r>
                      <a:endParaRPr lang="es-ES_tradnl" sz="1100" b="1" i="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178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1" i="0" u="none" noProof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Ejemplo</a:t>
                      </a:r>
                      <a:endParaRPr lang="es-ES_tradnl" sz="1100" b="1" i="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178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46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&lt;table&gt;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MX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Crea una tabla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&lt;table&gt;...&lt;/table&gt;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342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tr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Fila de la tabla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MX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MX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tr</a:t>
                      </a:r>
                      <a:r>
                        <a:rPr lang="es-MX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&gt;...&lt;/</a:t>
                      </a:r>
                      <a:r>
                        <a:rPr lang="es-MX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tr</a:t>
                      </a:r>
                      <a:r>
                        <a:rPr lang="es-MX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437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td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Celda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td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&gt;Dato&lt;/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td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342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Celda de encabezado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&gt;Nombre&lt;/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th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520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F35B7-9F10-6108-01C7-043C7EDF4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2CF4DAE8-17E1-E130-F601-79D177EFDB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46E57EA4-012B-319C-FCA4-AD50795AA240}"/>
              </a:ext>
            </a:extLst>
          </p:cNvPr>
          <p:cNvSpPr/>
          <p:nvPr/>
        </p:nvSpPr>
        <p:spPr>
          <a:xfrm>
            <a:off x="30616" y="0"/>
            <a:ext cx="18226768" cy="10287000"/>
          </a:xfrm>
          <a:custGeom>
            <a:avLst/>
            <a:gdLst/>
            <a:ahLst/>
            <a:cxnLst/>
            <a:rect l="l" t="t" r="r" b="b"/>
            <a:pathLst>
              <a:path w="18226768" h="10287000">
                <a:moveTo>
                  <a:pt x="0" y="0"/>
                </a:moveTo>
                <a:lnTo>
                  <a:pt x="18226768" y="0"/>
                </a:lnTo>
                <a:lnTo>
                  <a:pt x="182267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4000"/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EAEA72C0-201E-EB77-3505-08B8ACE19406}"/>
              </a:ext>
            </a:extLst>
          </p:cNvPr>
          <p:cNvSpPr/>
          <p:nvPr/>
        </p:nvSpPr>
        <p:spPr>
          <a:xfrm>
            <a:off x="824960" y="334424"/>
            <a:ext cx="16859330" cy="9746052"/>
          </a:xfrm>
          <a:custGeom>
            <a:avLst/>
            <a:gdLst/>
            <a:ahLst/>
            <a:cxnLst/>
            <a:rect l="l" t="t" r="r" b="b"/>
            <a:pathLst>
              <a:path w="16859330" h="9746052">
                <a:moveTo>
                  <a:pt x="0" y="0"/>
                </a:moveTo>
                <a:lnTo>
                  <a:pt x="16859331" y="0"/>
                </a:lnTo>
                <a:lnTo>
                  <a:pt x="16859331" y="9746053"/>
                </a:lnTo>
                <a:lnTo>
                  <a:pt x="0" y="97460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_tradnl" dirty="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363106C-00B1-28FF-CFA2-D50C21D195D7}"/>
              </a:ext>
            </a:extLst>
          </p:cNvPr>
          <p:cNvSpPr txBox="1"/>
          <p:nvPr/>
        </p:nvSpPr>
        <p:spPr>
          <a:xfrm>
            <a:off x="1870208" y="1770305"/>
            <a:ext cx="1454758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s-ES_tradnl" sz="7200" b="1" spc="252" dirty="0">
                <a:solidFill>
                  <a:srgbClr val="3C1784"/>
                </a:solidFill>
                <a:latin typeface="Century Gothic" panose="020B0502020202020204" pitchFamily="34" charset="0"/>
              </a:rPr>
              <a:t>Formularios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F876116-795E-8758-D405-2E009CD5CD19}"/>
              </a:ext>
            </a:extLst>
          </p:cNvPr>
          <p:cNvSpPr/>
          <p:nvPr/>
        </p:nvSpPr>
        <p:spPr>
          <a:xfrm>
            <a:off x="17110963" y="9346369"/>
            <a:ext cx="734108" cy="734108"/>
          </a:xfrm>
          <a:custGeom>
            <a:avLst/>
            <a:gdLst/>
            <a:ahLst/>
            <a:cxnLst/>
            <a:rect l="l" t="t" r="r" b="b"/>
            <a:pathLst>
              <a:path w="734108" h="734108">
                <a:moveTo>
                  <a:pt x="0" y="0"/>
                </a:moveTo>
                <a:lnTo>
                  <a:pt x="734108" y="0"/>
                </a:lnTo>
                <a:lnTo>
                  <a:pt x="734108" y="734108"/>
                </a:lnTo>
                <a:lnTo>
                  <a:pt x="0" y="7341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C3E274CE-9908-C3FC-56AB-30F754CAB726}"/>
              </a:ext>
            </a:extLst>
          </p:cNvPr>
          <p:cNvSpPr txBox="1"/>
          <p:nvPr/>
        </p:nvSpPr>
        <p:spPr>
          <a:xfrm>
            <a:off x="17110963" y="9445453"/>
            <a:ext cx="728433" cy="478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EEECED"/>
                </a:solidFill>
                <a:latin typeface="Poppins Bold"/>
              </a:rPr>
              <a:t>5</a:t>
            </a: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3D4E890E-200B-44FD-5B60-187F57B3C3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344210"/>
              </p:ext>
            </p:extLst>
          </p:nvPr>
        </p:nvGraphicFramePr>
        <p:xfrm>
          <a:off x="2171700" y="3282340"/>
          <a:ext cx="13944600" cy="5383754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31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6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369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1" i="0" u="none" noProof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Etiqueta</a:t>
                      </a:r>
                      <a:endParaRPr lang="es-ES_tradnl" sz="1100" b="1" i="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178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1" i="0" u="none" noProof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Descripción	</a:t>
                      </a:r>
                      <a:endParaRPr lang="es-ES_tradnl" sz="1100" b="1" i="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178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1" i="0" u="none" noProof="0" dirty="0">
                          <a:solidFill>
                            <a:schemeClr val="bg1"/>
                          </a:solidFill>
                          <a:latin typeface="Century Gothic" panose="020B0502020202020204" pitchFamily="34" charset="0"/>
                        </a:rPr>
                        <a:t>Ejemplo</a:t>
                      </a:r>
                      <a:endParaRPr lang="es-ES_tradnl" sz="1100" b="1" i="0" noProof="0" dirty="0">
                        <a:solidFill>
                          <a:schemeClr val="bg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178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46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form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MX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	Contenedor del formulario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form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&gt;...&lt;/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form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342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&lt;input&gt;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Campo de entrada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MX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&lt;input </a:t>
                      </a:r>
                      <a:r>
                        <a:rPr lang="es-MX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type</a:t>
                      </a:r>
                      <a:r>
                        <a:rPr lang="es-MX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="</a:t>
                      </a:r>
                      <a:r>
                        <a:rPr lang="es-MX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text</a:t>
                      </a:r>
                      <a:r>
                        <a:rPr lang="es-MX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"&gt;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4379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label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Etiqueta para un campo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label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for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="nombre"&gt;Nombre:&lt;/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label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342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textarea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Área de texto grande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textarea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&gt;&lt;/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textarea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565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button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Botón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3359"/>
                        </a:lnSpc>
                        <a:spcBef>
                          <a:spcPct val="0"/>
                        </a:spcBef>
                        <a:defRPr/>
                      </a:pP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&lt;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button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&gt;Enviar&lt;/</a:t>
                      </a:r>
                      <a:r>
                        <a:rPr lang="es-ES_tradnl" sz="2399" b="0" i="0" u="none" noProof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button</a:t>
                      </a:r>
                      <a:r>
                        <a:rPr lang="es-ES_tradnl" sz="2399" b="0" i="0" u="none" noProof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&gt;</a:t>
                      </a:r>
                      <a:endParaRPr lang="es-ES_tradnl" sz="1100" b="0" i="0" noProof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4D4">
                        <a:alpha val="7176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7223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7B07A3-8838-2237-C0AB-5BFC317CA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8CD29D2-6B32-4929-6EE7-D410CFEE22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648CF7A7-4E34-4777-2EF0-CE83349F30E1}"/>
              </a:ext>
            </a:extLst>
          </p:cNvPr>
          <p:cNvSpPr/>
          <p:nvPr/>
        </p:nvSpPr>
        <p:spPr>
          <a:xfrm>
            <a:off x="30616" y="0"/>
            <a:ext cx="18226768" cy="10287000"/>
          </a:xfrm>
          <a:custGeom>
            <a:avLst/>
            <a:gdLst/>
            <a:ahLst/>
            <a:cxnLst/>
            <a:rect l="l" t="t" r="r" b="b"/>
            <a:pathLst>
              <a:path w="18226768" h="10287000">
                <a:moveTo>
                  <a:pt x="0" y="0"/>
                </a:moveTo>
                <a:lnTo>
                  <a:pt x="18226768" y="0"/>
                </a:lnTo>
                <a:lnTo>
                  <a:pt x="182267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4000"/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7D508A16-3C9E-E383-6E5E-CADE118210D1}"/>
              </a:ext>
            </a:extLst>
          </p:cNvPr>
          <p:cNvSpPr/>
          <p:nvPr/>
        </p:nvSpPr>
        <p:spPr>
          <a:xfrm>
            <a:off x="824960" y="334424"/>
            <a:ext cx="16859330" cy="9746052"/>
          </a:xfrm>
          <a:custGeom>
            <a:avLst/>
            <a:gdLst/>
            <a:ahLst/>
            <a:cxnLst/>
            <a:rect l="l" t="t" r="r" b="b"/>
            <a:pathLst>
              <a:path w="16859330" h="9746052">
                <a:moveTo>
                  <a:pt x="0" y="0"/>
                </a:moveTo>
                <a:lnTo>
                  <a:pt x="16859331" y="0"/>
                </a:lnTo>
                <a:lnTo>
                  <a:pt x="16859331" y="9746053"/>
                </a:lnTo>
                <a:lnTo>
                  <a:pt x="0" y="97460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8657B9E-BA92-9B1A-82DB-894E6529D1DB}"/>
              </a:ext>
            </a:extLst>
          </p:cNvPr>
          <p:cNvSpPr txBox="1"/>
          <p:nvPr/>
        </p:nvSpPr>
        <p:spPr>
          <a:xfrm>
            <a:off x="1980833" y="4351927"/>
            <a:ext cx="14547584" cy="2215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Poppins"/>
                <a:hlinkClick r:id="rId6"/>
              </a:rPr>
              <a:t>https://www.udemy.com/course/aprende-html5-y-css3-desde-cero/</a:t>
            </a:r>
            <a:endParaRPr lang="en-US" sz="3600" dirty="0">
              <a:solidFill>
                <a:srgbClr val="000000"/>
              </a:solidFill>
              <a:latin typeface="Poppins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Poppins"/>
                <a:hlinkClick r:id="rId7"/>
              </a:rPr>
              <a:t>https://www.udemy.com/course/aprende-a-crear-paginas-web-con-html-y-css/</a:t>
            </a:r>
            <a:endParaRPr lang="en-US" sz="3600" dirty="0">
              <a:solidFill>
                <a:srgbClr val="000000"/>
              </a:solidFill>
              <a:latin typeface="Poppins"/>
            </a:endParaRPr>
          </a:p>
          <a:p>
            <a:pPr marL="571500" indent="-571500" algn="just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Poppins"/>
                <a:hlinkClick r:id="rId8"/>
              </a:rPr>
              <a:t>https://lenguajehtml.com/html/</a:t>
            </a:r>
            <a:endParaRPr lang="en-US" sz="3600" dirty="0">
              <a:solidFill>
                <a:srgbClr val="000000"/>
              </a:solidFill>
              <a:latin typeface="Poppins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78174F9-28A2-4EA7-0E10-5BF24F8A7944}"/>
              </a:ext>
            </a:extLst>
          </p:cNvPr>
          <p:cNvSpPr txBox="1"/>
          <p:nvPr/>
        </p:nvSpPr>
        <p:spPr>
          <a:xfrm>
            <a:off x="1870208" y="2247900"/>
            <a:ext cx="14547584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s-ES_tradnl" sz="7200" b="1" spc="252" dirty="0">
                <a:solidFill>
                  <a:srgbClr val="3C1784"/>
                </a:solidFill>
                <a:latin typeface="Century Gothic" panose="020B0502020202020204" pitchFamily="34" charset="0"/>
              </a:rPr>
              <a:t>Recursos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2D86177-7CD0-E56E-0488-99685F3CCCB5}"/>
              </a:ext>
            </a:extLst>
          </p:cNvPr>
          <p:cNvSpPr/>
          <p:nvPr/>
        </p:nvSpPr>
        <p:spPr>
          <a:xfrm>
            <a:off x="17110963" y="9346369"/>
            <a:ext cx="734108" cy="734108"/>
          </a:xfrm>
          <a:custGeom>
            <a:avLst/>
            <a:gdLst/>
            <a:ahLst/>
            <a:cxnLst/>
            <a:rect l="l" t="t" r="r" b="b"/>
            <a:pathLst>
              <a:path w="734108" h="734108">
                <a:moveTo>
                  <a:pt x="0" y="0"/>
                </a:moveTo>
                <a:lnTo>
                  <a:pt x="734108" y="0"/>
                </a:lnTo>
                <a:lnTo>
                  <a:pt x="734108" y="734108"/>
                </a:lnTo>
                <a:lnTo>
                  <a:pt x="0" y="7341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099E074-794D-CB79-57B1-50F0AC733BE6}"/>
              </a:ext>
            </a:extLst>
          </p:cNvPr>
          <p:cNvSpPr txBox="1"/>
          <p:nvPr/>
        </p:nvSpPr>
        <p:spPr>
          <a:xfrm>
            <a:off x="17110963" y="9445453"/>
            <a:ext cx="728433" cy="478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799">
                <a:solidFill>
                  <a:srgbClr val="EEECED"/>
                </a:solidFill>
                <a:latin typeface="Poppins Bold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957199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30616" y="0"/>
            <a:ext cx="18257384" cy="10304279"/>
          </a:xfrm>
          <a:custGeom>
            <a:avLst/>
            <a:gdLst/>
            <a:ahLst/>
            <a:cxnLst/>
            <a:rect l="l" t="t" r="r" b="b"/>
            <a:pathLst>
              <a:path w="18257384" h="10304279">
                <a:moveTo>
                  <a:pt x="0" y="0"/>
                </a:moveTo>
                <a:lnTo>
                  <a:pt x="18257384" y="0"/>
                </a:lnTo>
                <a:lnTo>
                  <a:pt x="18257384" y="10304279"/>
                </a:lnTo>
                <a:lnTo>
                  <a:pt x="0" y="103042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4000"/>
            </a:blip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4" name="Freeform 4"/>
          <p:cNvSpPr/>
          <p:nvPr/>
        </p:nvSpPr>
        <p:spPr>
          <a:xfrm>
            <a:off x="824960" y="334424"/>
            <a:ext cx="16859330" cy="9746052"/>
          </a:xfrm>
          <a:custGeom>
            <a:avLst/>
            <a:gdLst/>
            <a:ahLst/>
            <a:cxnLst/>
            <a:rect l="l" t="t" r="r" b="b"/>
            <a:pathLst>
              <a:path w="16859330" h="9746052">
                <a:moveTo>
                  <a:pt x="0" y="0"/>
                </a:moveTo>
                <a:lnTo>
                  <a:pt x="16859331" y="0"/>
                </a:lnTo>
                <a:lnTo>
                  <a:pt x="16859331" y="9746053"/>
                </a:lnTo>
                <a:lnTo>
                  <a:pt x="0" y="97460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  <p:sp>
        <p:nvSpPr>
          <p:cNvPr id="5" name="TextBox 5"/>
          <p:cNvSpPr txBox="1"/>
          <p:nvPr/>
        </p:nvSpPr>
        <p:spPr>
          <a:xfrm>
            <a:off x="3711959" y="4234811"/>
            <a:ext cx="10864082" cy="1569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179"/>
              </a:lnSpc>
            </a:pPr>
            <a:r>
              <a:rPr lang="en-US" sz="8699">
                <a:solidFill>
                  <a:srgbClr val="3C1784"/>
                </a:solidFill>
                <a:latin typeface="Poppins Bold"/>
              </a:rPr>
              <a:t>MUCHAS GRACIAS</a:t>
            </a:r>
          </a:p>
        </p:txBody>
      </p:sp>
      <p:sp>
        <p:nvSpPr>
          <p:cNvPr id="6" name="Freeform 6"/>
          <p:cNvSpPr/>
          <p:nvPr/>
        </p:nvSpPr>
        <p:spPr>
          <a:xfrm>
            <a:off x="5009472" y="5804539"/>
            <a:ext cx="8269056" cy="1025416"/>
          </a:xfrm>
          <a:custGeom>
            <a:avLst/>
            <a:gdLst/>
            <a:ahLst/>
            <a:cxnLst/>
            <a:rect l="l" t="t" r="r" b="b"/>
            <a:pathLst>
              <a:path w="8269056" h="1025416">
                <a:moveTo>
                  <a:pt x="0" y="0"/>
                </a:moveTo>
                <a:lnTo>
                  <a:pt x="8269056" y="0"/>
                </a:lnTo>
                <a:lnTo>
                  <a:pt x="8269056" y="1025415"/>
                </a:lnTo>
                <a:lnTo>
                  <a:pt x="0" y="10254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_tradn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769D75C1FDA1F4390AB6A900D9800EE" ma:contentTypeVersion="11" ma:contentTypeDescription="Crear nuevo documento." ma:contentTypeScope="" ma:versionID="b2526ed573ea20612e7876900b6a8660">
  <xsd:schema xmlns:xsd="http://www.w3.org/2001/XMLSchema" xmlns:xs="http://www.w3.org/2001/XMLSchema" xmlns:p="http://schemas.microsoft.com/office/2006/metadata/properties" xmlns:ns2="336add23-487e-4176-971a-8a16842beb37" xmlns:ns3="3354ac6b-3665-4d8e-a627-aa0168eb2253" targetNamespace="http://schemas.microsoft.com/office/2006/metadata/properties" ma:root="true" ma:fieldsID="d56b65e80c61d7df11242881a4bdba64" ns2:_="" ns3:_="">
    <xsd:import namespace="336add23-487e-4176-971a-8a16842beb37"/>
    <xsd:import namespace="3354ac6b-3665-4d8e-a627-aa0168eb22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add23-487e-4176-971a-8a16842beb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cd4c8279-4a35-4ba6-bb5a-6368d578e0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54ac6b-3665-4d8e-a627-aa0168eb225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1448f9ee-349e-48e8-8995-70f65d531c00}" ma:internalName="TaxCatchAll" ma:showField="CatchAllData" ma:web="3354ac6b-3665-4d8e-a627-aa0168eb22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66BAB0-3851-406F-AFAC-59CFC0CB71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C82BE1-53E8-409B-A361-600C019A01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6add23-487e-4176-971a-8a16842beb37"/>
    <ds:schemaRef ds:uri="3354ac6b-3665-4d8e-a627-aa0168eb22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533</Words>
  <Application>Microsoft Office PowerPoint</Application>
  <PresentationFormat>Personalizado</PresentationFormat>
  <Paragraphs>131</Paragraphs>
  <Slides>13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Calibri</vt:lpstr>
      <vt:lpstr>Century Gothic</vt:lpstr>
      <vt:lpstr>Poppins Bold</vt:lpstr>
      <vt:lpstr>Century Gothic Paneuropean Bold</vt:lpstr>
      <vt:lpstr>Poppins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diapositivas SemIE</dc:title>
  <cp:lastModifiedBy>WebMaster Luis Fernando</cp:lastModifiedBy>
  <cp:revision>10</cp:revision>
  <dcterms:created xsi:type="dcterms:W3CDTF">2006-08-16T00:00:00Z</dcterms:created>
  <dcterms:modified xsi:type="dcterms:W3CDTF">2025-07-15T02:47:01Z</dcterms:modified>
  <dc:identifier>DAFntAowOfg</dc:identifier>
</cp:coreProperties>
</file>