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6858000" cx="12192000"/>
  <p:notesSz cx="6858000" cy="9144000"/>
  <p:embeddedFontLst>
    <p:embeddedFont>
      <p:font typeface="Source Code Pro Black"/>
      <p:bold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jDisz0d6ivPQ5zIdSzn63u6kA1z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SourceCodeProBlack-boldItalic.fntdata"/><Relationship Id="rId23" Type="http://schemas.openxmlformats.org/officeDocument/2006/relationships/font" Target="fonts/SourceCodeProBlack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2d3f56e6c32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" name="Google Shape;22;g2d3f56e6c3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d4008aafa5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2d4008aafa5_0_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d4008aafa5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g2d4008aafa5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d4008aafa5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2d4008aafa5_0_8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3f56e6c3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d3f56e6c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d3f56e6c32_0_8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d3f56e6c32_0_8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3f56e6c32_0_88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d3f56e6c32_0_8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d3f56e6c32_0_17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d3f56e6c32_0_17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d3fac79f1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d3fac79f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d3fac79f13_1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d3fac79f13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g2d4111dc4f8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" name="Google Shape;28;g2d4111dc4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g2d4008aafa5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g2d4008aafa5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2d4008aafa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g2d4008aafa5_0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2d4008aafa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g2d4008aafa5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d4008aafa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g2d4008aafa5_0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d4008aafa5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2d4008aafa5_0_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d4008aafa5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g2d4008aafa5_0_7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ctrTitle"/>
          </p:nvPr>
        </p:nvSpPr>
        <p:spPr>
          <a:xfrm>
            <a:off x="575093" y="837692"/>
            <a:ext cx="10837653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b="1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575093" y="3408677"/>
            <a:ext cx="10837653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7131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b="1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190445"/>
            <a:ext cx="10515600" cy="49865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83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683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83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83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19.png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/>
          <p:nvPr/>
        </p:nvSpPr>
        <p:spPr>
          <a:xfrm>
            <a:off x="0" y="6124754"/>
            <a:ext cx="12192000" cy="474453"/>
          </a:xfrm>
          <a:prstGeom prst="rect">
            <a:avLst/>
          </a:prstGeom>
          <a:solidFill>
            <a:srgbClr val="0088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Una caricatura de una persona&#10;&#10;Descripción generada automáticamente con confianza media" id="7" name="Google Shape;7;p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307934" y="5851944"/>
            <a:ext cx="1788544" cy="100605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 dibujo de una cara feliz&#10;&#10;Descripción generada automáticamente con confianza baja" id="8" name="Google Shape;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9126781" y="6134999"/>
            <a:ext cx="1285334" cy="723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89794" y="6304891"/>
            <a:ext cx="6695196" cy="15721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o&#10;&#10;Descripción generada automáticamente" id="10" name="Google Shape;1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4636" y="6232649"/>
            <a:ext cx="834005" cy="30170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/>
        </p:nvSpPr>
        <p:spPr>
          <a:xfrm>
            <a:off x="9376945" y="5953369"/>
            <a:ext cx="1311215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O" sz="1200" u="none" cap="none" strike="noStrike">
                <a:solidFill>
                  <a:schemeClr val="lt1"/>
                </a:solidFill>
                <a:latin typeface="Source Code Pro Black"/>
                <a:ea typeface="Source Code Pro Black"/>
                <a:cs typeface="Source Code Pro Black"/>
                <a:sym typeface="Source Code Pro Black"/>
              </a:rPr>
              <a:t>#Humanos</a:t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1" y="155275"/>
            <a:ext cx="129396" cy="1535502"/>
          </a:xfrm>
          <a:prstGeom prst="rect">
            <a:avLst/>
          </a:prstGeom>
          <a:solidFill>
            <a:srgbClr val="0088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11490385" y="0"/>
            <a:ext cx="701614" cy="474453"/>
          </a:xfrm>
          <a:prstGeom prst="rect">
            <a:avLst/>
          </a:prstGeom>
          <a:solidFill>
            <a:srgbClr val="0088B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5"/>
    <p:sldLayoutId id="2147483650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d3f56e6c32_1_0"/>
          <p:cNvSpPr txBox="1"/>
          <p:nvPr>
            <p:ph type="title"/>
          </p:nvPr>
        </p:nvSpPr>
        <p:spPr>
          <a:xfrm>
            <a:off x="838200" y="3355275"/>
            <a:ext cx="10515600" cy="71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Tendencias en ciencias humanas, sociales y de la educación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" name="Google Shape;25;g2d3f56e6c32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8200" y="1403425"/>
            <a:ext cx="7153275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d4008aafa5_0_77"/>
          <p:cNvSpPr txBox="1"/>
          <p:nvPr>
            <p:ph type="title"/>
          </p:nvPr>
        </p:nvSpPr>
        <p:spPr>
          <a:xfrm>
            <a:off x="838200" y="233550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8. Desafíos éticos en escenarios profesionales: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g2d4008aafa5_0_77"/>
          <p:cNvSpPr txBox="1"/>
          <p:nvPr>
            <p:ph idx="2" type="title"/>
          </p:nvPr>
        </p:nvSpPr>
        <p:spPr>
          <a:xfrm>
            <a:off x="1180625" y="1210450"/>
            <a:ext cx="10325700" cy="161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ética expresa su dimensión humana esencialmente práctica. Lo ético es inherente a la existencia humana en su actuación cotidiana. Los escenarios de aplicación práctica o específica se refieren a códigos deontológicos de los campos o escenarios profesionales.</a:t>
            </a:r>
            <a:r>
              <a:rPr lang="es-CO" sz="30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g2d4008aafa5_0_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3700" y="3375275"/>
            <a:ext cx="5422825" cy="267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d4008aafa5_0_82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9. Participación ciudadana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2d4008aafa5_0_82"/>
          <p:cNvSpPr txBox="1"/>
          <p:nvPr>
            <p:ph idx="2" type="title"/>
          </p:nvPr>
        </p:nvSpPr>
        <p:spPr>
          <a:xfrm>
            <a:off x="5820125" y="1965325"/>
            <a:ext cx="56862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 refiere a un compromiso que hemos forjado como sociedad, donde cada miembro desempeña un papel activo en la reflexión, en la toma de decisiones en asuntos públicos y en la prevención y resolución de conflictos.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g2d4008aafa5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075" y="2170925"/>
            <a:ext cx="5355250" cy="231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d4008aafa5_0_87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10. Nuevas narrativas sociales mediadas por la tecnología: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2d4008aafa5_0_87"/>
          <p:cNvSpPr txBox="1"/>
          <p:nvPr>
            <p:ph idx="2" type="title"/>
          </p:nvPr>
        </p:nvSpPr>
        <p:spPr>
          <a:xfrm>
            <a:off x="1180625" y="1965325"/>
            <a:ext cx="10325700" cy="105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formas en que nos contamos, entendernos y nos reconocemos, de manera individual y colectiva, están experimentando una transformación profunda. Estas nuevas narrativas no solo reflejan nuestra evolución como sociedad, sino que también moldean nuestro futuro.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d3f56e6c32_0_0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Descripción teórica de cuadrantes</a:t>
            </a:r>
            <a:endParaRPr/>
          </a:p>
        </p:txBody>
      </p:sp>
      <p:pic>
        <p:nvPicPr>
          <p:cNvPr id="103" name="Google Shape;103;g2d3f56e6c32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200" y="900100"/>
            <a:ext cx="9855325" cy="513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d3f56e6c32_0_878"/>
          <p:cNvSpPr txBox="1"/>
          <p:nvPr>
            <p:ph type="title"/>
          </p:nvPr>
        </p:nvSpPr>
        <p:spPr>
          <a:xfrm>
            <a:off x="838200" y="60325"/>
            <a:ext cx="10515600" cy="71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Análisis directo (Actual)</a:t>
            </a:r>
            <a:endParaRPr/>
          </a:p>
        </p:txBody>
      </p:sp>
      <p:pic>
        <p:nvPicPr>
          <p:cNvPr id="109" name="Google Shape;109;g2d3f56e6c32_0_8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875" y="553575"/>
            <a:ext cx="9330650" cy="558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2d3f56e6c32_0_886"/>
          <p:cNvSpPr txBox="1"/>
          <p:nvPr>
            <p:ph type="title"/>
          </p:nvPr>
        </p:nvSpPr>
        <p:spPr>
          <a:xfrm>
            <a:off x="838200" y="60325"/>
            <a:ext cx="10515600" cy="71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O"/>
              <a:t>Análisis indirecto (Tendencia - Prospectiva)</a:t>
            </a:r>
            <a:endParaRPr/>
          </a:p>
        </p:txBody>
      </p:sp>
      <p:pic>
        <p:nvPicPr>
          <p:cNvPr id="115" name="Google Shape;115;g2d3f56e6c32_0_8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6225" y="773425"/>
            <a:ext cx="9106222" cy="5247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d3f56e6c32_0_1750"/>
          <p:cNvSpPr/>
          <p:nvPr/>
        </p:nvSpPr>
        <p:spPr>
          <a:xfrm>
            <a:off x="3780625" y="5861275"/>
            <a:ext cx="3777600" cy="813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g2d3f56e6c32_0_17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475" y="122700"/>
            <a:ext cx="5052125" cy="661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g2d3f56e6c32_0_17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54350" y="122700"/>
            <a:ext cx="5630401" cy="6799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g2d3fac79f13_0_0"/>
          <p:cNvPicPr preferRelativeResize="0"/>
          <p:nvPr/>
        </p:nvPicPr>
        <p:blipFill rotWithShape="1">
          <a:blip r:embed="rId3">
            <a:alphaModFix/>
          </a:blip>
          <a:srcRect b="-30680" l="-22339" r="-30146" t="-21805"/>
          <a:stretch/>
        </p:blipFill>
        <p:spPr>
          <a:xfrm>
            <a:off x="522650" y="225425"/>
            <a:ext cx="11828102" cy="6553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g2d3fac79f13_0_0"/>
          <p:cNvSpPr txBox="1"/>
          <p:nvPr/>
        </p:nvSpPr>
        <p:spPr>
          <a:xfrm>
            <a:off x="2823375" y="371625"/>
            <a:ext cx="8926500" cy="3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/>
              <a:t>¿Qué entendemos por nuevas narrativas?</a:t>
            </a:r>
            <a:endParaRPr b="1"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3fac79f13_1_6"/>
          <p:cNvSpPr txBox="1"/>
          <p:nvPr/>
        </p:nvSpPr>
        <p:spPr>
          <a:xfrm>
            <a:off x="3930500" y="340500"/>
            <a:ext cx="8926500" cy="3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2400"/>
              <a:t>¿Nos contamos diferente?</a:t>
            </a:r>
            <a:endParaRPr b="1" sz="2400"/>
          </a:p>
        </p:txBody>
      </p:sp>
      <p:pic>
        <p:nvPicPr>
          <p:cNvPr id="134" name="Google Shape;134;g2d3fac79f13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1200" y="973950"/>
            <a:ext cx="7746700" cy="446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g2d4111dc4f8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65250" y="94275"/>
            <a:ext cx="4751201" cy="601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"/>
          <p:cNvSpPr txBox="1"/>
          <p:nvPr>
            <p:ph type="title"/>
          </p:nvPr>
        </p:nvSpPr>
        <p:spPr>
          <a:xfrm>
            <a:off x="838200" y="463800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Font typeface="Calibri"/>
              <a:buAutoNum type="arabicPeriod"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Expresiones espirituales o religiosa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s: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1"/>
          <p:cNvSpPr txBox="1"/>
          <p:nvPr>
            <p:ph idx="2" type="title"/>
          </p:nvPr>
        </p:nvSpPr>
        <p:spPr>
          <a:xfrm>
            <a:off x="1180625" y="1917800"/>
            <a:ext cx="5182200" cy="343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uevas maneras de comprender la relación con lo divino. En la actualidad, las personas son menos confesionales y más espirituales.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" name="Google Shape;37;p1"/>
          <p:cNvPicPr preferRelativeResize="0"/>
          <p:nvPr/>
        </p:nvPicPr>
        <p:blipFill>
          <a:blip r:embed="rId3">
            <a:alphaModFix amt="81000"/>
          </a:blip>
          <a:stretch>
            <a:fillRect/>
          </a:stretch>
        </p:blipFill>
        <p:spPr>
          <a:xfrm>
            <a:off x="6836700" y="1307575"/>
            <a:ext cx="3950125" cy="2989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38" name="Google Shape;38;p1"/>
          <p:cNvSpPr txBox="1"/>
          <p:nvPr>
            <p:ph idx="3" type="title"/>
          </p:nvPr>
        </p:nvSpPr>
        <p:spPr>
          <a:xfrm>
            <a:off x="5228075" y="4860925"/>
            <a:ext cx="64140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Espiritualidad como fenómeno creciente sin importar la pertenencia a una u otra religión.</a:t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2d4008aafa5_0_47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2. Tecnologías para la educación (Virtualiday y autoformación):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g2d4008aafa5_0_47"/>
          <p:cNvSpPr txBox="1"/>
          <p:nvPr>
            <p:ph idx="2" type="title"/>
          </p:nvPr>
        </p:nvSpPr>
        <p:spPr>
          <a:xfrm>
            <a:off x="1180625" y="1965325"/>
            <a:ext cx="103257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Inmenso desafío que, en términos de calidad, tiene la educación y la importancia de la innovación educativa como posibilidad de superar el paradigma tradicional</a:t>
            </a: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1" sz="3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" name="Google Shape;45;g2d4008aafa5_0_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0825" y="3219975"/>
            <a:ext cx="2680275" cy="2646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2d4008aafa5_0_52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3. Convivencia en paz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g2d4008aafa5_0_52"/>
          <p:cNvSpPr txBox="1"/>
          <p:nvPr>
            <p:ph idx="2" type="title"/>
          </p:nvPr>
        </p:nvSpPr>
        <p:spPr>
          <a:xfrm>
            <a:off x="5425425" y="1965325"/>
            <a:ext cx="6081000" cy="253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Destaca y reconoce la importancia de la comunicación asertiva, la tolerancia y la empatía como elementos esenciales en la prevención y resolución de conflictos, que son inherentes a la naturaleza humana.</a:t>
            </a:r>
            <a:endParaRPr b="1" sz="2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g2d4008aafa5_0_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225" y="2004825"/>
            <a:ext cx="4256350" cy="28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d4008aafa5_0_57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4. Investigación aplicada en las CHSE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g2d4008aafa5_0_57"/>
          <p:cNvSpPr txBox="1"/>
          <p:nvPr>
            <p:ph idx="2" type="title"/>
          </p:nvPr>
        </p:nvSpPr>
        <p:spPr>
          <a:xfrm>
            <a:off x="1180625" y="1965325"/>
            <a:ext cx="103257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Asume la investigación, como una de las funciones esenciales de la universidad.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Interdisciplinariedad.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Investigación desde y para la comunidad.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Ética en la investigación aplicada.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Uso de tecnología y análisis de datos.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Acceso abierto. </a:t>
            </a:r>
            <a:endParaRPr b="1" sz="3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d4008aafa5_0_62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5. Salud mental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g2d4008aafa5_0_62"/>
          <p:cNvSpPr txBox="1"/>
          <p:nvPr>
            <p:ph idx="2" type="title"/>
          </p:nvPr>
        </p:nvSpPr>
        <p:spPr>
          <a:xfrm>
            <a:off x="1180625" y="1965325"/>
            <a:ext cx="10325700" cy="194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Más allá de la definición de la OMS, la relevancia actual, como potencial tendencia de estudio se enlista en varias líneas: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</a:t>
            </a: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Énfasis en prevención y promoción.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Unidad mente-cuerpo.</a:t>
            </a: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</a:t>
            </a: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Conciencia social.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4. Tecnología y salud mental.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5. Otros contextos aplicados.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6. Interseccionalidad. 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d4008aafa5_0_67"/>
          <p:cNvSpPr txBox="1"/>
          <p:nvPr>
            <p:ph type="title"/>
          </p:nvPr>
        </p:nvSpPr>
        <p:spPr>
          <a:xfrm>
            <a:off x="838200" y="365125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6. Educación desde y para la diversidad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g2d4008aafa5_0_67"/>
          <p:cNvSpPr txBox="1"/>
          <p:nvPr>
            <p:ph idx="2" type="title"/>
          </p:nvPr>
        </p:nvSpPr>
        <p:spPr>
          <a:xfrm>
            <a:off x="1180625" y="1473575"/>
            <a:ext cx="10325700" cy="243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Comprendida</a:t>
            </a:r>
            <a:r>
              <a:rPr lang="es-CO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como visión integral de la educación que valora la diversidad. Reconoce los derechos de todos los estudiantes y valora la diversidad como una fuente de enriquecimiento.</a:t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" name="Google Shape;71;g2d4008aafa5_0_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1350" y="3368000"/>
            <a:ext cx="4289296" cy="264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d4008aafa5_0_72"/>
          <p:cNvSpPr txBox="1"/>
          <p:nvPr>
            <p:ph type="title"/>
          </p:nvPr>
        </p:nvSpPr>
        <p:spPr>
          <a:xfrm>
            <a:off x="838200" y="430900"/>
            <a:ext cx="105156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7. Campos emergentes de las CHSE</a:t>
            </a:r>
            <a:r>
              <a:rPr b="1" lang="es-CO" sz="3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3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g2d4008aafa5_0_72"/>
          <p:cNvSpPr txBox="1"/>
          <p:nvPr>
            <p:ph idx="2" type="title"/>
          </p:nvPr>
        </p:nvSpPr>
        <p:spPr>
          <a:xfrm>
            <a:off x="1180625" y="2032750"/>
            <a:ext cx="10325700" cy="187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1. Neuroeducación. 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2. Psicología positiva.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3. Sociología digital.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4. La ecología de la educación.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5. Educación interreligi</a:t>
            </a: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osa e intercultural.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6. El periodismo multimedia.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7. El </a:t>
            </a:r>
            <a:r>
              <a:rPr i="1"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storytelling</a:t>
            </a: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8. El periodismo ambiental. </a:t>
            </a:r>
            <a:endParaRPr sz="2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s-CO" sz="2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9. El periodismo científico.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2023-10-18T21:26:43Z</dcterms:created>
  <dc:creator>Olga lucía Cataño Santacoloma</dc:creator>
</cp:coreProperties>
</file>